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67" r:id="rId15"/>
    <p:sldId id="268" r:id="rId16"/>
    <p:sldId id="291" r:id="rId17"/>
    <p:sldId id="269" r:id="rId18"/>
    <p:sldId id="270" r:id="rId19"/>
    <p:sldId id="271" r:id="rId20"/>
    <p:sldId id="288" r:id="rId21"/>
    <p:sldId id="272" r:id="rId22"/>
    <p:sldId id="273" r:id="rId23"/>
    <p:sldId id="274" r:id="rId24"/>
    <p:sldId id="290" r:id="rId25"/>
    <p:sldId id="275" r:id="rId26"/>
    <p:sldId id="276" r:id="rId27"/>
    <p:sldId id="277" r:id="rId28"/>
    <p:sldId id="292" r:id="rId29"/>
    <p:sldId id="278" r:id="rId30"/>
    <p:sldId id="279" r:id="rId31"/>
    <p:sldId id="280" r:id="rId32"/>
    <p:sldId id="281" r:id="rId33"/>
    <p:sldId id="293" r:id="rId34"/>
    <p:sldId id="29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29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2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7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0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8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04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17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4727-0D86-45C2-8A0C-AF998734DC3C}" type="datetimeFigureOut">
              <a:rPr lang="it-IT" smtClean="0"/>
              <a:t>04/05/2012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F15C-45C3-4EF5-B8C0-514C8C3E3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OsPoWEB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Piattaforma Telematica di inserimento dati indigenti per l’analisi della povertà sul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2" y="692696"/>
            <a:ext cx="984668" cy="12961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51720" y="911932"/>
            <a:ext cx="3456384" cy="85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solidFill>
                  <a:srgbClr val="76923C"/>
                </a:solidFill>
                <a:effectLst/>
                <a:latin typeface="Times New Roman"/>
                <a:ea typeface="Calibri"/>
                <a:cs typeface="Times New Roman"/>
              </a:rPr>
              <a:t>CARITAS DIOCESANA</a:t>
            </a:r>
            <a:endParaRPr lang="it-IT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i="1" dirty="0" smtClean="0">
                <a:solidFill>
                  <a:srgbClr val="76923C"/>
                </a:solidFill>
                <a:effectLst/>
                <a:latin typeface="Times New Roman"/>
                <a:ea typeface="Calibri"/>
                <a:cs typeface="Times New Roman"/>
              </a:rPr>
              <a:t>Diocesi di Nocera Inferiore - Sarno</a:t>
            </a:r>
            <a:endParaRPr lang="it-IT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7"/>
    </mc:Choice>
    <mc:Fallback xmlns="">
      <p:transition spd="slow" advTm="14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Principali</a:t>
            </a:r>
            <a:endParaRPr lang="it-IT" dirty="0"/>
          </a:p>
        </p:txBody>
      </p:sp>
      <p:sp>
        <p:nvSpPr>
          <p:cNvPr id="3" name="Freccia a sinistra 2"/>
          <p:cNvSpPr/>
          <p:nvPr/>
        </p:nvSpPr>
        <p:spPr>
          <a:xfrm>
            <a:off x="6516216" y="4437112"/>
            <a:ext cx="2088232" cy="360040"/>
          </a:xfrm>
          <a:prstGeom prst="leftArrow">
            <a:avLst/>
          </a:prstGeom>
          <a:solidFill>
            <a:schemeClr val="accent1">
              <a:alpha val="6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07504" y="4365104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circolare in su 6"/>
          <p:cNvSpPr/>
          <p:nvPr/>
        </p:nvSpPr>
        <p:spPr>
          <a:xfrm rot="10800000">
            <a:off x="1331640" y="2060848"/>
            <a:ext cx="2942803" cy="1152128"/>
          </a:xfrm>
          <a:prstGeom prst="curvedUpArrow">
            <a:avLst>
              <a:gd name="adj1" fmla="val 31510"/>
              <a:gd name="adj2" fmla="val 64445"/>
              <a:gd name="adj3" fmla="val 38228"/>
            </a:avLst>
          </a:prstGeom>
          <a:solidFill>
            <a:schemeClr val="accent1">
              <a:alpha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Anagrafici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sp>
        <p:nvSpPr>
          <p:cNvPr id="4" name="Freccia in su 3"/>
          <p:cNvSpPr/>
          <p:nvPr/>
        </p:nvSpPr>
        <p:spPr>
          <a:xfrm rot="20151052">
            <a:off x="2242094" y="2877046"/>
            <a:ext cx="1152128" cy="2645673"/>
          </a:xfrm>
          <a:prstGeom prst="upArrow">
            <a:avLst>
              <a:gd name="adj1" fmla="val 27593"/>
              <a:gd name="adj2" fmla="val 62903"/>
            </a:avLst>
          </a:prstGeom>
          <a:solidFill>
            <a:schemeClr val="accent1">
              <a:alpha val="2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0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Permesso di Soggiorno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1354720">
            <a:off x="3953895" y="1410017"/>
            <a:ext cx="720080" cy="1800200"/>
          </a:xfrm>
          <a:prstGeom prst="downArrow">
            <a:avLst>
              <a:gd name="adj1" fmla="val 23138"/>
              <a:gd name="adj2" fmla="val 72122"/>
            </a:avLst>
          </a:prstGeom>
          <a:solidFill>
            <a:schemeClr val="accent1">
              <a:alpha val="3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4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3131840" y="4098865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ccia circolare in giù 6"/>
          <p:cNvSpPr/>
          <p:nvPr/>
        </p:nvSpPr>
        <p:spPr>
          <a:xfrm>
            <a:off x="3203848" y="2492896"/>
            <a:ext cx="2448272" cy="864096"/>
          </a:xfrm>
          <a:prstGeom prst="curvedDownArrow">
            <a:avLst/>
          </a:prstGeom>
          <a:solidFill>
            <a:schemeClr val="accent1">
              <a:alpha val="3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Nucleo di Appartenenza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sp>
        <p:nvSpPr>
          <p:cNvPr id="4" name="Freccia in su 3"/>
          <p:cNvSpPr/>
          <p:nvPr/>
        </p:nvSpPr>
        <p:spPr>
          <a:xfrm rot="21059633">
            <a:off x="6371764" y="3462222"/>
            <a:ext cx="973707" cy="2361804"/>
          </a:xfrm>
          <a:prstGeom prst="upArrow">
            <a:avLst>
              <a:gd name="adj1" fmla="val 24346"/>
              <a:gd name="adj2" fmla="val 77257"/>
            </a:avLst>
          </a:prstGeom>
          <a:solidFill>
            <a:schemeClr val="accent1">
              <a:alpha val="2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1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Fonte di Informazioni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19634129">
            <a:off x="7436605" y="1610219"/>
            <a:ext cx="504056" cy="1653826"/>
          </a:xfrm>
          <a:prstGeom prst="downArrow">
            <a:avLst>
              <a:gd name="adj1" fmla="val 50000"/>
              <a:gd name="adj2" fmla="val 92081"/>
            </a:avLst>
          </a:prstGeom>
          <a:solidFill>
            <a:schemeClr val="accent1">
              <a:alpha val="4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0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Bisogni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 rot="3148228">
            <a:off x="1253324" y="2441590"/>
            <a:ext cx="504056" cy="1653826"/>
          </a:xfrm>
          <a:prstGeom prst="downArrow">
            <a:avLst>
              <a:gd name="adj1" fmla="val 50000"/>
              <a:gd name="adj2" fmla="val 92081"/>
            </a:avLst>
          </a:prstGeom>
          <a:solidFill>
            <a:schemeClr val="accent1">
              <a:alpha val="4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5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" y="1628800"/>
            <a:ext cx="9144000" cy="5140990"/>
          </a:xfrm>
          <a:prstGeom prst="rect">
            <a:avLst/>
          </a:prstGeom>
        </p:spPr>
      </p:pic>
      <p:sp>
        <p:nvSpPr>
          <p:cNvPr id="3" name="Freccia in su 2"/>
          <p:cNvSpPr/>
          <p:nvPr/>
        </p:nvSpPr>
        <p:spPr>
          <a:xfrm>
            <a:off x="683568" y="3573016"/>
            <a:ext cx="504056" cy="2088232"/>
          </a:xfrm>
          <a:prstGeom prst="upArrow">
            <a:avLst/>
          </a:prstGeom>
          <a:solidFill>
            <a:schemeClr val="accent1">
              <a:alpha val="4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0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 Bisogni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195736" y="4242811"/>
            <a:ext cx="15841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1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Tutti i Bisogni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36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5445224"/>
            <a:ext cx="7869560" cy="9361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it-IT" sz="4400" dirty="0">
                <a:ln>
                  <a:solidFill>
                    <a:srgbClr val="FF0000"/>
                  </a:solidFill>
                </a:ln>
              </a:rPr>
              <a:t>www2.ospoweb.caritasitaliana.it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Indirizzo IP della Piattaforma </a:t>
            </a:r>
            <a:r>
              <a:rPr lang="it-IT" dirty="0" err="1" smtClean="0"/>
              <a:t>OsPoWEB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</p:spPr>
        <p:txBody>
          <a:bodyPr/>
          <a:lstStyle/>
          <a:p>
            <a:pPr marL="0" indent="0" algn="ctr">
              <a:buNone/>
            </a:pPr>
            <a:r>
              <a:rPr lang="it-IT" sz="5400" dirty="0" smtClean="0"/>
              <a:t>Una volta aperto il browser di internet si inserisce questo indirizzo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6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sp>
        <p:nvSpPr>
          <p:cNvPr id="5" name="Freccia in su 4"/>
          <p:cNvSpPr/>
          <p:nvPr/>
        </p:nvSpPr>
        <p:spPr>
          <a:xfrm>
            <a:off x="5868144" y="2996952"/>
            <a:ext cx="720080" cy="2592288"/>
          </a:xfrm>
          <a:prstGeom prst="upArrow">
            <a:avLst>
              <a:gd name="adj1" fmla="val 53527"/>
              <a:gd name="adj2" fmla="val 81746"/>
            </a:avLst>
          </a:prstGeom>
          <a:solidFill>
            <a:schemeClr val="accent1">
              <a:alpha val="4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ed Interventi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sp>
        <p:nvSpPr>
          <p:cNvPr id="5" name="Freccia in su 4"/>
          <p:cNvSpPr/>
          <p:nvPr/>
        </p:nvSpPr>
        <p:spPr>
          <a:xfrm>
            <a:off x="2483768" y="3839154"/>
            <a:ext cx="1944216" cy="2016224"/>
          </a:xfrm>
          <a:prstGeom prst="upArrow">
            <a:avLst/>
          </a:prstGeom>
          <a:solidFill>
            <a:schemeClr val="accent1">
              <a:alpha val="5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rientrata 5"/>
          <p:cNvSpPr/>
          <p:nvPr/>
        </p:nvSpPr>
        <p:spPr>
          <a:xfrm rot="16200000">
            <a:off x="6557416" y="4314998"/>
            <a:ext cx="2063175" cy="1137463"/>
          </a:xfrm>
          <a:prstGeom prst="notchedRightArrow">
            <a:avLst>
              <a:gd name="adj1" fmla="val 29151"/>
              <a:gd name="adj2" fmla="val 78868"/>
            </a:avLst>
          </a:prstGeom>
          <a:solidFill>
            <a:schemeClr val="accent1">
              <a:alpha val="6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107504" y="335699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 rot="19553728">
            <a:off x="2203288" y="1852824"/>
            <a:ext cx="2160240" cy="892518"/>
          </a:xfrm>
          <a:prstGeom prst="leftArrow">
            <a:avLst>
              <a:gd name="adj1" fmla="val 26484"/>
              <a:gd name="adj2" fmla="val 61758"/>
            </a:avLst>
          </a:prstGeom>
          <a:solidFill>
            <a:schemeClr val="accent1">
              <a:alpha val="4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0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 Richiesta ed Interventi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099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851920" y="3573016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1475656" y="3140968"/>
            <a:ext cx="1728192" cy="648072"/>
          </a:xfrm>
          <a:prstGeom prst="leftArrow">
            <a:avLst/>
          </a:prstGeom>
          <a:solidFill>
            <a:schemeClr val="accent1">
              <a:alpha val="2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Tutte le Richieste ed Interventi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  <p:sp>
        <p:nvSpPr>
          <p:cNvPr id="3" name="Elaborazione alternativa 2"/>
          <p:cNvSpPr/>
          <p:nvPr/>
        </p:nvSpPr>
        <p:spPr>
          <a:xfrm>
            <a:off x="107504" y="5301208"/>
            <a:ext cx="7704856" cy="57606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6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Familiari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8" name="Freccia circolare in su 7"/>
          <p:cNvSpPr/>
          <p:nvPr/>
        </p:nvSpPr>
        <p:spPr>
          <a:xfrm>
            <a:off x="4860032" y="2903860"/>
            <a:ext cx="3600400" cy="1944216"/>
          </a:xfrm>
          <a:prstGeom prst="curvedUpArrow">
            <a:avLst>
              <a:gd name="adj1" fmla="val 18570"/>
              <a:gd name="adj2" fmla="val 60617"/>
              <a:gd name="adj3" fmla="val 34798"/>
            </a:avLst>
          </a:prstGeom>
          <a:solidFill>
            <a:schemeClr val="accent1">
              <a:alpha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Familiari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70"/>
            <a:ext cx="9144000" cy="5140990"/>
          </a:xfrm>
          <a:prstGeom prst="rect">
            <a:avLst/>
          </a:prstGeom>
        </p:spPr>
      </p:pic>
      <p:sp>
        <p:nvSpPr>
          <p:cNvPr id="3" name="Freccia angolare bidirezionale 2"/>
          <p:cNvSpPr/>
          <p:nvPr/>
        </p:nvSpPr>
        <p:spPr>
          <a:xfrm rot="2663356">
            <a:off x="2456072" y="2580120"/>
            <a:ext cx="2160000" cy="2160000"/>
          </a:xfrm>
          <a:prstGeom prst="leftUpArrow">
            <a:avLst>
              <a:gd name="adj1" fmla="val 15774"/>
              <a:gd name="adj2" fmla="val 25000"/>
              <a:gd name="adj3" fmla="val 35782"/>
            </a:avLst>
          </a:prstGeom>
          <a:solidFill>
            <a:schemeClr val="accent1"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6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Relazione con Individuo in Archivio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Relazione con Individuo non in Archivio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2627784" y="429309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Nota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458"/>
            <a:ext cx="9144000" cy="5140990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>
            <a:off x="1926804" y="4509120"/>
            <a:ext cx="2592288" cy="1496303"/>
          </a:xfrm>
          <a:prstGeom prst="leftArrow">
            <a:avLst>
              <a:gd name="adj1" fmla="val 26936"/>
              <a:gd name="adj2" fmla="val 64245"/>
            </a:avLst>
          </a:prstGeom>
          <a:solidFill>
            <a:schemeClr val="accent1">
              <a:alpha val="2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5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40990"/>
          </a:xfrm>
          <a:prstGeom prst="rect">
            <a:avLst/>
          </a:prstGeom>
        </p:spPr>
      </p:pic>
      <p:sp>
        <p:nvSpPr>
          <p:cNvPr id="3" name="Freccia in su 2"/>
          <p:cNvSpPr/>
          <p:nvPr/>
        </p:nvSpPr>
        <p:spPr>
          <a:xfrm rot="20372599">
            <a:off x="1131482" y="3045847"/>
            <a:ext cx="864096" cy="2913564"/>
          </a:xfrm>
          <a:prstGeom prst="upArrow">
            <a:avLst>
              <a:gd name="adj1" fmla="val 26940"/>
              <a:gd name="adj2" fmla="val 91454"/>
            </a:avLst>
          </a:prstGeom>
          <a:solidFill>
            <a:schemeClr val="accent1">
              <a:alpha val="3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3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Apertura Piattaforma</a:t>
            </a:r>
            <a:endParaRPr lang="it-IT" dirty="0"/>
          </a:p>
        </p:txBody>
      </p:sp>
      <p:sp>
        <p:nvSpPr>
          <p:cNvPr id="8" name="Freccia a destra con strisce 7"/>
          <p:cNvSpPr/>
          <p:nvPr/>
        </p:nvSpPr>
        <p:spPr>
          <a:xfrm>
            <a:off x="1907704" y="4869160"/>
            <a:ext cx="3456384" cy="129614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 Note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362"/>
            <a:ext cx="9144000" cy="5140990"/>
          </a:xfrm>
          <a:prstGeom prst="rect">
            <a:avLst/>
          </a:prstGeom>
        </p:spPr>
      </p:pic>
      <p:sp>
        <p:nvSpPr>
          <p:cNvPr id="3" name="Freccia a sinistra 2"/>
          <p:cNvSpPr/>
          <p:nvPr/>
        </p:nvSpPr>
        <p:spPr>
          <a:xfrm>
            <a:off x="3275856" y="2852936"/>
            <a:ext cx="2880320" cy="648072"/>
          </a:xfrm>
          <a:prstGeom prst="leftArrow">
            <a:avLst>
              <a:gd name="adj1" fmla="val 46081"/>
              <a:gd name="adj2" fmla="val 86953"/>
            </a:avLst>
          </a:prstGeom>
          <a:solidFill>
            <a:schemeClr val="accent1"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mile 4"/>
          <p:cNvSpPr/>
          <p:nvPr/>
        </p:nvSpPr>
        <p:spPr>
          <a:xfrm>
            <a:off x="3546376" y="3717032"/>
            <a:ext cx="1800200" cy="1512168"/>
          </a:xfrm>
          <a:prstGeom prst="smileyFace">
            <a:avLst/>
          </a:prstGeom>
          <a:solidFill>
            <a:schemeClr val="accent1">
              <a:alpha val="4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ore 5"/>
          <p:cNvSpPr/>
          <p:nvPr/>
        </p:nvSpPr>
        <p:spPr>
          <a:xfrm>
            <a:off x="1187624" y="3717032"/>
            <a:ext cx="648072" cy="936104"/>
          </a:xfrm>
          <a:prstGeom prst="heart">
            <a:avLst/>
          </a:prstGeom>
          <a:solidFill>
            <a:schemeClr val="accent1"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aetta 6"/>
          <p:cNvSpPr/>
          <p:nvPr/>
        </p:nvSpPr>
        <p:spPr>
          <a:xfrm>
            <a:off x="5364088" y="3717032"/>
            <a:ext cx="1152128" cy="936104"/>
          </a:xfrm>
          <a:prstGeom prst="lightningBolt">
            <a:avLst/>
          </a:prstGeom>
          <a:solidFill>
            <a:schemeClr val="accent1">
              <a:alpha val="4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le 7"/>
          <p:cNvSpPr/>
          <p:nvPr/>
        </p:nvSpPr>
        <p:spPr>
          <a:xfrm>
            <a:off x="7225332" y="3975968"/>
            <a:ext cx="1008112" cy="1008112"/>
          </a:xfrm>
          <a:prstGeom prst="sun">
            <a:avLst/>
          </a:prstGeom>
          <a:solidFill>
            <a:schemeClr val="accent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Luna 8"/>
          <p:cNvSpPr/>
          <p:nvPr/>
        </p:nvSpPr>
        <p:spPr>
          <a:xfrm>
            <a:off x="2411760" y="3573016"/>
            <a:ext cx="432048" cy="612068"/>
          </a:xfrm>
          <a:prstGeom prst="moon">
            <a:avLst/>
          </a:prstGeom>
          <a:solidFill>
            <a:schemeClr val="accent1">
              <a:alpha val="3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Nuvola 9"/>
          <p:cNvSpPr/>
          <p:nvPr/>
        </p:nvSpPr>
        <p:spPr>
          <a:xfrm>
            <a:off x="1835696" y="4941168"/>
            <a:ext cx="1008112" cy="936104"/>
          </a:xfrm>
          <a:prstGeom prst="cloud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4941168"/>
            <a:ext cx="2994248" cy="14979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it-IT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note non </a:t>
            </a:r>
            <a:r>
              <a:rPr lang="it-IT" sz="4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veranno</a:t>
            </a:r>
            <a:r>
              <a:rPr lang="it-IT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stampate</a:t>
            </a:r>
          </a:p>
        </p:txBody>
      </p:sp>
    </p:spTree>
    <p:extLst>
      <p:ext uri="{BB962C8B-B14F-4D97-AF65-F5344CB8AC3E}">
        <p14:creationId xmlns:p14="http://schemas.microsoft.com/office/powerpoint/2010/main" val="15082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Stampa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19209788">
            <a:off x="6543596" y="3080672"/>
            <a:ext cx="1985634" cy="936104"/>
          </a:xfrm>
          <a:prstGeom prst="rightArrow">
            <a:avLst/>
          </a:prstGeom>
          <a:solidFill>
            <a:schemeClr val="accent1">
              <a:alpha val="5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1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Stampa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3419872" y="3429000"/>
            <a:ext cx="3312368" cy="1080120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3002408" y="5877272"/>
            <a:ext cx="1512168" cy="43204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7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Manuale Operativo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53128"/>
            <a:ext cx="8943386" cy="5028200"/>
          </a:xfrm>
        </p:spPr>
      </p:pic>
      <p:sp>
        <p:nvSpPr>
          <p:cNvPr id="5" name="Freccia a sinistra 4"/>
          <p:cNvSpPr/>
          <p:nvPr/>
        </p:nvSpPr>
        <p:spPr>
          <a:xfrm>
            <a:off x="1475656" y="2636912"/>
            <a:ext cx="3672408" cy="1080120"/>
          </a:xfrm>
          <a:prstGeom prst="leftArrow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437112"/>
            <a:ext cx="3600400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it-IT" sz="2800" dirty="0" smtClean="0">
                <a:ln>
                  <a:solidFill>
                    <a:srgbClr val="FF0000"/>
                  </a:solidFill>
                </a:ln>
              </a:rPr>
              <a:t>Si apre un documento in PDF illustrato e di </a:t>
            </a:r>
            <a:r>
              <a:rPr lang="it-IT" sz="2800" b="1" dirty="0" smtClean="0">
                <a:ln>
                  <a:solidFill>
                    <a:srgbClr val="FF0000"/>
                  </a:solidFill>
                </a:ln>
              </a:rPr>
              <a:t>facile comprensione</a:t>
            </a:r>
            <a:endParaRPr lang="it-IT" sz="2800" b="1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7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Assistenza Tecnica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773582" cy="12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32821"/>
            <a:ext cx="4762500" cy="16192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23728" y="29249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Via S. Pasquale, 27 – 84086 Codola di Roccapiemonte (SA)</a:t>
            </a:r>
          </a:p>
          <a:p>
            <a:pPr algn="ctr"/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Tel. 081 5170112 – Fax 081 929956</a:t>
            </a:r>
          </a:p>
          <a:p>
            <a:pPr algn="ctr"/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e-mail: noxsar@inwind.it</a:t>
            </a:r>
          </a:p>
        </p:txBody>
      </p:sp>
    </p:spTree>
    <p:extLst>
      <p:ext uri="{BB962C8B-B14F-4D97-AF65-F5344CB8AC3E}">
        <p14:creationId xmlns:p14="http://schemas.microsoft.com/office/powerpoint/2010/main" val="11527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LogIN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1" y="169975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LogIN</a:t>
            </a:r>
            <a:r>
              <a:rPr lang="it-IT" dirty="0" smtClean="0"/>
              <a:t> prima schermata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  <p:sp>
        <p:nvSpPr>
          <p:cNvPr id="3" name="Freccia a sinistra 2"/>
          <p:cNvSpPr/>
          <p:nvPr/>
        </p:nvSpPr>
        <p:spPr>
          <a:xfrm rot="19872809">
            <a:off x="1945504" y="1762748"/>
            <a:ext cx="3070281" cy="775886"/>
          </a:xfrm>
          <a:prstGeom prst="leftArrow">
            <a:avLst/>
          </a:prstGeom>
          <a:solidFill>
            <a:schemeClr val="accent1">
              <a:alpha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su 3"/>
          <p:cNvSpPr/>
          <p:nvPr/>
        </p:nvSpPr>
        <p:spPr>
          <a:xfrm>
            <a:off x="2915816" y="4509120"/>
            <a:ext cx="564828" cy="1584176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9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099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2051720" y="764704"/>
            <a:ext cx="936104" cy="1656184"/>
          </a:xfrm>
          <a:prstGeom prst="downArrow">
            <a:avLst/>
          </a:prstGeom>
          <a:solidFill>
            <a:schemeClr val="accent1">
              <a:alpha val="2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7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 Prova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994"/>
            <a:ext cx="9144000" cy="5140990"/>
          </a:xfrm>
          <a:prstGeom prst="rect">
            <a:avLst/>
          </a:prstGeom>
        </p:spPr>
      </p:pic>
      <p:sp>
        <p:nvSpPr>
          <p:cNvPr id="5" name="Freccia in su 4"/>
          <p:cNvSpPr/>
          <p:nvPr/>
        </p:nvSpPr>
        <p:spPr>
          <a:xfrm rot="17506730">
            <a:off x="5529431" y="3820333"/>
            <a:ext cx="2088232" cy="2461111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Riepilogo Dati Personali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Scheda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3419872" y="3284984"/>
            <a:ext cx="2880320" cy="1224136"/>
          </a:xfrm>
          <a:prstGeom prst="rightArrow">
            <a:avLst/>
          </a:prstGeom>
          <a:solidFill>
            <a:schemeClr val="accent1">
              <a:alpha val="34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4725144"/>
            <a:ext cx="474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Scheda Diocesana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8" name="Freccia bidirezionale verticale 7"/>
          <p:cNvSpPr/>
          <p:nvPr/>
        </p:nvSpPr>
        <p:spPr>
          <a:xfrm>
            <a:off x="7020272" y="4005064"/>
            <a:ext cx="576064" cy="720080"/>
          </a:xfrm>
          <a:prstGeom prst="upDownArrow">
            <a:avLst>
              <a:gd name="adj1" fmla="val 32115"/>
              <a:gd name="adj2" fmla="val 29879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circolare in giù 2"/>
          <p:cNvSpPr/>
          <p:nvPr/>
        </p:nvSpPr>
        <p:spPr>
          <a:xfrm rot="6749146">
            <a:off x="1259632" y="2276872"/>
            <a:ext cx="2808312" cy="1008112"/>
          </a:xfrm>
          <a:prstGeom prst="curvedDownArrow">
            <a:avLst>
              <a:gd name="adj1" fmla="val 32807"/>
              <a:gd name="adj2" fmla="val 76561"/>
              <a:gd name="adj3" fmla="val 53981"/>
            </a:avLst>
          </a:prstGeom>
          <a:solidFill>
            <a:schemeClr val="accent1">
              <a:alpha val="2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4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4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ctr">
          <a:buFont typeface="Arial" pitchFamily="34" charset="0"/>
          <a:buNone/>
          <a:defRPr sz="4400" dirty="0" smtClean="0">
            <a:ln>
              <a:solidFill>
                <a:srgbClr val="FF0000"/>
              </a:solidFill>
            </a:ln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154</Words>
  <Application>Microsoft Office PowerPoint</Application>
  <PresentationFormat>Presentazione su schermo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OsPoWEB</vt:lpstr>
      <vt:lpstr>Indirizzo IP della Piattaforma OsPoWEB</vt:lpstr>
      <vt:lpstr>Apertura Piattaforma</vt:lpstr>
      <vt:lpstr>LogIN</vt:lpstr>
      <vt:lpstr>LogIN prima schermata</vt:lpstr>
      <vt:lpstr>Inserimento</vt:lpstr>
      <vt:lpstr>Inserimento Prova</vt:lpstr>
      <vt:lpstr>Riepilogo Dati Personali</vt:lpstr>
      <vt:lpstr>Selezione Scheda</vt:lpstr>
      <vt:lpstr>Dati Principali</vt:lpstr>
      <vt:lpstr>Dati Anagrafici</vt:lpstr>
      <vt:lpstr>Permesso di Soggiorno</vt:lpstr>
      <vt:lpstr>Lavoro</vt:lpstr>
      <vt:lpstr>Nucleo di Appartenenza</vt:lpstr>
      <vt:lpstr>Fonte di Informazioni</vt:lpstr>
      <vt:lpstr>Bisogni</vt:lpstr>
      <vt:lpstr>Bisogni</vt:lpstr>
      <vt:lpstr>Inserimento Bisogni</vt:lpstr>
      <vt:lpstr>Tutti i Bisogni</vt:lpstr>
      <vt:lpstr>Bisogni</vt:lpstr>
      <vt:lpstr>Richieste ed Interventi</vt:lpstr>
      <vt:lpstr>Inserimento Richiesta ed Interventi</vt:lpstr>
      <vt:lpstr>Tutte le Richieste ed Interventi</vt:lpstr>
      <vt:lpstr>Relazioni Familiari</vt:lpstr>
      <vt:lpstr>Relazioni Familiari</vt:lpstr>
      <vt:lpstr>Relazione con Individuo in Archivio</vt:lpstr>
      <vt:lpstr>Relazione con Individuo non in Archivio</vt:lpstr>
      <vt:lpstr>Nota</vt:lpstr>
      <vt:lpstr>Note</vt:lpstr>
      <vt:lpstr>Inserimento Note</vt:lpstr>
      <vt:lpstr>Stampa</vt:lpstr>
      <vt:lpstr>Stampa</vt:lpstr>
      <vt:lpstr>Manuale Operativo</vt:lpstr>
      <vt:lpstr>Assistenza Tecnica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37</cp:revision>
  <dcterms:created xsi:type="dcterms:W3CDTF">2012-01-05T08:54:03Z</dcterms:created>
  <dcterms:modified xsi:type="dcterms:W3CDTF">2012-05-04T09:14:22Z</dcterms:modified>
</cp:coreProperties>
</file>