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9" r:id="rId3"/>
    <p:sldId id="257" r:id="rId4"/>
    <p:sldId id="268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5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73" autoAdjust="0"/>
    <p:restoredTop sz="87993" autoAdjust="0"/>
  </p:normalViewPr>
  <p:slideViewPr>
    <p:cSldViewPr>
      <p:cViewPr>
        <p:scale>
          <a:sx n="70" d="100"/>
          <a:sy n="70" d="100"/>
        </p:scale>
        <p:origin x="-75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80119-DAD1-4A78-90C2-86100119CAF5}" type="datetimeFigureOut">
              <a:rPr lang="it-IT" smtClean="0"/>
              <a:pPr/>
              <a:t>26/03/2012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B25C3-6F80-4267-9222-3DD66A0DA02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B25C3-6F80-4267-9222-3DD66A0DA026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B25C3-6F80-4267-9222-3DD66A0DA026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B25C3-6F80-4267-9222-3DD66A0DA026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B25C3-6F80-4267-9222-3DD66A0DA026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B25C3-6F80-4267-9222-3DD66A0DA026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B25C3-6F80-4267-9222-3DD66A0DA026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B25C3-6F80-4267-9222-3DD66A0DA026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B25C3-6F80-4267-9222-3DD66A0DA026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B25C3-6F80-4267-9222-3DD66A0DA026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B25C3-6F80-4267-9222-3DD66A0DA026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B25C3-6F80-4267-9222-3DD66A0DA026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B25C3-6F80-4267-9222-3DD66A0DA026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C4E069B-F4AB-4169-A633-B474EE3F2C96}" type="datetimeFigureOut">
              <a:rPr lang="it-IT" smtClean="0"/>
              <a:pPr/>
              <a:t>26/03/2012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984B0F5-E2FC-4E43-82EE-D21BABD99D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069B-F4AB-4169-A633-B474EE3F2C96}" type="datetimeFigureOut">
              <a:rPr lang="it-IT" smtClean="0"/>
              <a:pPr/>
              <a:t>26/03/2012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4B0F5-E2FC-4E43-82EE-D21BABD99D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069B-F4AB-4169-A633-B474EE3F2C96}" type="datetimeFigureOut">
              <a:rPr lang="it-IT" smtClean="0"/>
              <a:pPr/>
              <a:t>26/03/2012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4B0F5-E2FC-4E43-82EE-D21BABD99D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4E069B-F4AB-4169-A633-B474EE3F2C96}" type="datetimeFigureOut">
              <a:rPr lang="it-IT" smtClean="0"/>
              <a:pPr/>
              <a:t>26/03/2012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984B0F5-E2FC-4E43-82EE-D21BABD99D0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C4E069B-F4AB-4169-A633-B474EE3F2C96}" type="datetimeFigureOut">
              <a:rPr lang="it-IT" smtClean="0"/>
              <a:pPr/>
              <a:t>26/03/2012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984B0F5-E2FC-4E43-82EE-D21BABD99D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069B-F4AB-4169-A633-B474EE3F2C96}" type="datetimeFigureOut">
              <a:rPr lang="it-IT" smtClean="0"/>
              <a:pPr/>
              <a:t>26/03/2012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4B0F5-E2FC-4E43-82EE-D21BABD99D0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069B-F4AB-4169-A633-B474EE3F2C96}" type="datetimeFigureOut">
              <a:rPr lang="it-IT" smtClean="0"/>
              <a:pPr/>
              <a:t>26/03/2012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4B0F5-E2FC-4E43-82EE-D21BABD99D0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4E069B-F4AB-4169-A633-B474EE3F2C96}" type="datetimeFigureOut">
              <a:rPr lang="it-IT" smtClean="0"/>
              <a:pPr/>
              <a:t>26/03/2012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984B0F5-E2FC-4E43-82EE-D21BABD99D0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069B-F4AB-4169-A633-B474EE3F2C96}" type="datetimeFigureOut">
              <a:rPr lang="it-IT" smtClean="0"/>
              <a:pPr/>
              <a:t>26/03/2012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4B0F5-E2FC-4E43-82EE-D21BABD99D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4E069B-F4AB-4169-A633-B474EE3F2C96}" type="datetimeFigureOut">
              <a:rPr lang="it-IT" smtClean="0"/>
              <a:pPr/>
              <a:t>26/03/2012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984B0F5-E2FC-4E43-82EE-D21BABD99D0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4E069B-F4AB-4169-A633-B474EE3F2C96}" type="datetimeFigureOut">
              <a:rPr lang="it-IT" smtClean="0"/>
              <a:pPr/>
              <a:t>26/03/2012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984B0F5-E2FC-4E43-82EE-D21BABD99D0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C4E069B-F4AB-4169-A633-B474EE3F2C96}" type="datetimeFigureOut">
              <a:rPr lang="it-IT" smtClean="0"/>
              <a:pPr/>
              <a:t>26/03/2012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984B0F5-E2FC-4E43-82EE-D21BABD99D0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339752" y="2852936"/>
            <a:ext cx="6172200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900" dirty="0" smtClean="0"/>
              <a:t/>
            </a:r>
            <a:br>
              <a:rPr lang="it-IT" sz="3900" dirty="0" smtClean="0"/>
            </a:br>
            <a:r>
              <a:rPr lang="it-IT" sz="3900" dirty="0" smtClean="0"/>
              <a:t/>
            </a:r>
            <a:br>
              <a:rPr lang="it-IT" sz="3900" dirty="0" smtClean="0"/>
            </a:br>
            <a:r>
              <a:rPr lang="it-IT" sz="3900" dirty="0" smtClean="0"/>
              <a:t/>
            </a:r>
            <a:br>
              <a:rPr lang="it-IT" sz="3900" dirty="0" smtClean="0"/>
            </a:br>
            <a:r>
              <a:rPr lang="it-IT" sz="3900" dirty="0" smtClean="0">
                <a:solidFill>
                  <a:srgbClr val="002060"/>
                </a:solidFill>
              </a:rPr>
              <a:t>ASSEMBLEA SINODALE </a:t>
            </a:r>
            <a:br>
              <a:rPr lang="it-IT" sz="3900" dirty="0" smtClean="0">
                <a:solidFill>
                  <a:srgbClr val="002060"/>
                </a:solidFill>
              </a:rPr>
            </a:br>
            <a:r>
              <a:rPr lang="it-IT" sz="3900" dirty="0" smtClean="0">
                <a:solidFill>
                  <a:srgbClr val="002060"/>
                </a:solidFill>
              </a:rPr>
              <a:t>DEL CLERO</a:t>
            </a:r>
            <a:r>
              <a:rPr lang="it-IT" dirty="0" smtClean="0">
                <a:solidFill>
                  <a:srgbClr val="002060"/>
                </a:solidFill>
              </a:rPr>
              <a:t/>
            </a:r>
            <a:br>
              <a:rPr lang="it-IT" dirty="0" smtClean="0">
                <a:solidFill>
                  <a:srgbClr val="002060"/>
                </a:solidFill>
              </a:rPr>
            </a:br>
            <a:r>
              <a:rPr lang="it-IT" dirty="0" smtClean="0">
                <a:solidFill>
                  <a:srgbClr val="002060"/>
                </a:solidFill>
              </a:rPr>
              <a:t/>
            </a:r>
            <a:br>
              <a:rPr lang="it-IT" dirty="0" smtClean="0">
                <a:solidFill>
                  <a:srgbClr val="002060"/>
                </a:solidFill>
              </a:rPr>
            </a:br>
            <a:r>
              <a:rPr lang="it-IT" sz="1200" dirty="0" smtClean="0">
                <a:solidFill>
                  <a:srgbClr val="002060"/>
                </a:solidFill>
              </a:rPr>
              <a:t/>
            </a:r>
            <a:br>
              <a:rPr lang="it-IT" sz="1200" dirty="0" smtClean="0">
                <a:solidFill>
                  <a:srgbClr val="002060"/>
                </a:solidFill>
              </a:rPr>
            </a:br>
            <a:r>
              <a:rPr lang="it-IT" dirty="0" smtClean="0">
                <a:solidFill>
                  <a:srgbClr val="002060"/>
                </a:solidFill>
              </a:rPr>
              <a:t>27 marzo 2012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it-IT" sz="2000" b="0" dirty="0" smtClean="0">
                <a:solidFill>
                  <a:srgbClr val="FF0000"/>
                </a:solidFill>
                <a:latin typeface="Albertus Extra Bold" pitchFamily="34" charset="0"/>
              </a:rPr>
              <a:t>Terzo Passo: </a:t>
            </a:r>
          </a:p>
          <a:p>
            <a:pPr algn="ctr"/>
            <a:r>
              <a:rPr lang="it-IT" sz="2000" b="0" i="1" dirty="0" smtClean="0">
                <a:solidFill>
                  <a:srgbClr val="FF0000"/>
                </a:solidFill>
                <a:latin typeface="Albertus Extra Bold" pitchFamily="34" charset="0"/>
              </a:rPr>
              <a:t>“Voi stessi date loro da mangiare” (Mc 6,37)</a:t>
            </a:r>
            <a:endParaRPr lang="it-IT" sz="2000" b="0" dirty="0" smtClean="0">
              <a:solidFill>
                <a:srgbClr val="FF0000"/>
              </a:solidFill>
              <a:latin typeface="Albertus Extra Bold" pitchFamily="34" charset="0"/>
            </a:endParaRPr>
          </a:p>
          <a:p>
            <a:pPr algn="ctr"/>
            <a:r>
              <a:rPr lang="it-IT" sz="2000" b="0" dirty="0" smtClean="0">
                <a:solidFill>
                  <a:srgbClr val="FF0000"/>
                </a:solidFill>
                <a:latin typeface="Albertus Extra Bold" pitchFamily="34" charset="0"/>
              </a:rPr>
              <a:t>La carità del Vangelo diventerà </a:t>
            </a:r>
          </a:p>
          <a:p>
            <a:pPr algn="ctr"/>
            <a:r>
              <a:rPr lang="it-IT" sz="2000" b="0" dirty="0" smtClean="0">
                <a:solidFill>
                  <a:srgbClr val="FF0000"/>
                </a:solidFill>
                <a:latin typeface="Albertus Extra Bold" pitchFamily="34" charset="0"/>
              </a:rPr>
              <a:t>veramente il Vangelo della carità.</a:t>
            </a:r>
          </a:p>
          <a:p>
            <a:endParaRPr lang="it-IT" dirty="0"/>
          </a:p>
        </p:txBody>
      </p:sp>
      <p:pic>
        <p:nvPicPr>
          <p:cNvPr id="8" name="Immagin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48680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Logo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223224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AutoShape 2" descr="data:image/jpeg;base64,/9j/4AAQSkZJRgABAQAAAQABAAD/2wBDAAkGBwgHBgkIBwgKCgkLDRYPDQwMDRsUFRAWIB0iIiAdHx8kKDQsJCYxJx8fLT0tMTU3Ojo6Iys/RD84QzQ5Ojf/2wBDAQoKCg0MDRoPDxo3JR8lNzc3Nzc3Nzc3Nzc3Nzc3Nzc3Nzc3Nzc3Nzc3Nzc3Nzc3Nzc3Nzc3Nzc3Nzc3Nzc3Nzf/wAARCAB/AMwDASIAAhEBAxEB/8QAHAABAAEFAQEAAAAAAAAAAAAAAAcBAwQFBgII/8QAQBAAAgEDAwIEAwUFBQcFAAAAAQIDAAQRBRIhBjETQVFhInGBFDKRobEHI0Lh8BUzUmLBFnKSorLR8TRDgsLi/8QAGwEBAAIDAQEAAAAAAAAAAAAAAAQFAgMGAQf/xAAyEQABAwIFAQYGAgIDAAAAAAABAAIDBBEFEiExQVEUYXGhsfATIjKBkcEzUhVCctHh/9oADAMBAAIRAxEAPwCcaUpREpSlESlKoeBRFWqZFa3UtWFmCkMLXE5JRUTtv2lgpPkSB+Y9awZNPvNZS2lvibIxyb9kTkOUZSGRiDwckEMD5eVZBvJRbme9tLf+/uYo88AO4Gf6wfwrFk17SoiniX0I3jcvP3hjOR7YPetPe2vS+kpENWurdWUhkNzOAxI3YO0HkjcwzitZedV9FWsO2KOKcxKxijhticnvhSRgZPuBWYjFr2NlgXtbuV1yatZNem1WdS4j8QnI24zjv65/DI9azVdWGVIIPmKiiXr7SrtV/tHp52lwysYphlQT/CeD5A54OQK3+gXXT1ytoNI1CSynuywS2lk/eNhmJ4yckc85OQPOsQ1rtlhHPHJo0ruqVqdS1WTTFi8W38RZJwgdchUUnufcAHtWwtrmK6iWa3kWSNhkMpzWNiBdblepQUrxEpSlESlKURKUpREpSlESlKURKUpREpSqE4oiZFaHUbhtUuxY6dqE8EkDb5jEilWGSCpYg9iOwIzgjPBxl61dSxxeBah/GlIXeiFvDz2JwQRnBAPrz2BrSdUas/SmgJLEkc2pXLCMylAqvJjl2A78A8edbY2FxAbudli5waCTsret6zpnRthIYWtrrVGKgx70SRi38TAchfkKjLVeqdd1S58afUZowN2yOBvDVAfL4cZ+uTWv1a6udT1C4vrvY8szbnCLgDgDH4AViAYBKEj/ACnzq8gpGRC79SqyWoLz8psFQht5ZsuzHLMfvMfc+dXljCqXbO4+gpE4UbnBBx5j7tULT3Epigi3SbcgbgNo9aqKysdUyfBg29f/ABVz3PkOULwx5wPvY5PoK33R+iy3l6t6ZJLe1tWDPMuVZj6KR59vln3Fa7pbRrjVrx4lOyzjO+4uGPCj29c8/r5VIV/f2ehadEwiCpGMWdr2MhH8bn6557ZzySAIOI1nZGihpBeZ+hI4v+/QalW1FSgD4kmjR5rNueoLXQGt3u5XiSd/3lqTvwn+LHcHt28z5962WnXcc+mS610zFJdrOWVLVj4Y8TIQ7iTwqlSTgE98Z4FQzqF3PqF5JdXcjO7tkn09gPL2HkPzv6Lr+oaFexXVlI7LFndbbj4cinuu31PrjOa3xUXYKdkUjy6Q78/bqrekgmr88rBZjeTp9veyn3Rr031gk0gRZASkiq4bDA4PYnHrjyzWdXNSPFo8yahFIo064AMgzlVLHuDyMZbPpyxJ7CujRlZVZSCCMgjsRXjhY6bKOF6pSlYr1KUpREpSlESlKURKUpREpSlESrN3cR2ttJcTvsijUs7egFXSRWrutd0WNjBc6lZBidpR5V5PbGK8uBuvCQFgaQ/2y8u9YvIhFHFlIRLyyKO59Bx6d89zxUT9Ya9LruqyPJcSGyRz9kRk2qqnHcDz+dSr1FPpNh0dqS2/2cWrwSIscDBQ7sD8Ix5nNQujZX96N4x94Dv9Ku8Lia8ukPGgVbXyubZo5Vklkznt5ZPH41kQwEnxJFOeyg/rXmGNA4Zc+GeQgPDH1rIlnSI84LnG0etR8SrHSO7NBrdVEjidG7qzMSGBKgk/cT/U1sOnLJ7+++xwRI0uC09w2fhX0/l5/pYsNPu724jgtoxJcSnBJbAQcZ/Dj+sVI9jZ2fS2kEli2OXfHxSv5AD8gPx8zVZilWzCYBTxDNUSaADj35qxoKQSEvfowbnqvF42l9M6IFaNREpysQ7zP35/LOeAKjPV9QuNTvmu7ttzsf3YB4Ueg9v/ADWfrd1e6vetdXaqUU7YYg+Qo9Bxn5nz/KtVJC8RPiY3kZ9lFZYZhwwiEz1Bzzv8vfJV1SQOxafJHpE3c+/JY5yvDNkjv7fzq6u2FNy8yf8AQPf3qsR+IgBt47ZH/MaFMZLds8D1PrV9QUTge0TauPkuhyCtAggFqdnP9iOP+I56ldj+zfVRJPNoGpASW96C0RlcuFcAYXb25wT5dsVJnTctw1gIbxXE0J2FmXG73Hr+A+VQTpdxHaarZXVy8kcMU6PJJGCSoBB4A5PHfHlU13esSQazZxePb/Y7rY0Z2NuwcjuAQckqAOO59Ki4lDlk051VXiLYWTlsR8R0K6KlM0qqUFKUpREpSlESlKURKUpREry7BeT2r1Wm6wkki6Y1R4eH+yyAH0yCM/TvXhNhdeE2F1HPUfVL9RalLZo9wmlqWVEtW2vMVOCWJ4x2wPTvny0zafpUEUZ8FBJIORLMWYY47KDznBz71haZEFEasQSJMceQI/8AzWys7FJI9zfeExQY7+WDVTJVPac/AVSLzvtytQ5VrstawRQITkRIxCcDH48+dWpWRmBCEEHBGfvH0rK1lVtLh7UgrLE/xFeOO4A98YrBDbPjfggdvT2q+iry2kEMQ1J9eigTgh9uVe3KilnPJ/rFereKa4uY44oy9zM21EUdvT9D+dWY1klceGhd3wEQDOT/AFj+u0kdNaFbdP2b316yi5KEySs2RGvHH5cn6dgKwqquLBYBK8Zp3fSPH3+lJoqEzu125P6WXoWk2vTmmu00i73O6aUnz8lH/bzNc9rV++pyPJcrsgjJEaZ7fz/8VZ1XU/7dJ3K0drFIfDU8H/ePoxyfkDWrd0icbpGZgMKHbIT+daMNw80YOI4gc07+OncPemytI4ZcTmFHSi0Y3PcrscA8RpG4J8vlWu1IrJc574A2oBye/J9quPeLJ9xh98oFPdyO4+VW2A3GRhg45x5D0rosPo3zydpqN+O5dTT0jZx2GkNoW/W4c9Wjx5Kx1jWJWY9yMk1ZkJ3ZGPE8lPl/OrkknIO0kn7i4/M/6CqhAvJG524wD3+dXTrbBYY3jMWHRCmpgL20HTv/AOvyrWzLBOAzcKCeP696l+y8ebSOnbhVvpZVgjJa3hhY/wAOdzP2BGc7eSM1EjREBlcRyJIcMX4C/P0AqX9YuZ7G40O2N2ZJWTYJPCQqXO1fE+8DnBbG3P3uRiqXFP8AUc6rjqBxeXOJuuvUYqteVr1VArRKUpREpSlESlKURKUpRErHv7aO8s57aUZjmjaNvkRg1kVQ0Q6qCda0240K7eG4jAKONrAY3jPBHrxn65FZelazDbR3H2lbgiSSORAF4z/Fnn0I7VKnUWg2evWYgvAV2MHSRcblI9PY+dcTaaMtmZ1lnS7COBHIkPhDbkeWT785/CqmsMNPERKTYnQDlRYKKX494vNcZ1RPBcaklzbb9siZOUI28KByc5861e1/FKFcsrFWX0I4Ofw/rzkfWRZ/Ybi3mfwIpYzCZto+HOBnHtVnprpa2sZzdSv4xhO1SRhSynlseQHkOe2fTGWHY5R00LppAbt0aN7/AH27llPhTjMHA779y9dI9Orpcf8AaeogLdsuVEhx4K+efRv0HHma5vq3qZ9WuDb2uVsY/iTPHiH/ABn2HkPr8szrHqQXxNlZtm0B5YH+9Yf/AFHHzxXIp+84B3KvJ9WNTsPopGvOLYp9Z+lv9Rx9/TfdZxxPrHihpBpyf34LOtb54rd1jHwM2UY+uOSfyrDuZpJ42SFwGZgdzDOTnOB9a9M2VYKdiqMMSPy/r1qtvGqkSAAHHCjsPlV7RU76yXtNRtwF1EMUUY/xtDoB/I/9Dv8ARX7KF4VPiOGdmZjgYCk98fgKrNMMDI3AnCKO7n1+X615eQYwwOCDwPP2qqZh/eujvIewAwB8q6F0jQMoK8xjFoMLpxT0w+bgfs+9V5CG33yTZaVz2LfpVppNz5diknv2xVJJ3aTezDOMd8gD508WNgQ4AGP4q1F+bZfOSZHuMkhu47lbjpjTJ9d1iDTy0YRv3kjscZjBG4DHckHj+VS+0cz9QqWhukiXHhyRTN4TKFyd6/dBy2B5nHtXKfs06fuoNPOqD7PDLOT4LzQF38PjsdwwCRnzzxXUavqGpaRbpO5gugzBQsdtIv4sGbaPc1zmIVJklsNhormjgEcdxyt/Va19trWm3LBIr+1aTHMazKWH071nK4cZUgj2Oar1LXqlKURKUpREpSlESlKURKoarSiLA1qVotOmKHazDaGzjGTiuYjjY2ru5B+JRx8x7mus1G3NzZyxA8kZHz71GHWWs3mjQQW9lF4Sylt8rLu2sMDaPLPfvXMY5BJLMwN2IU6mcBGeqxOpvEljkgkkkL7hEI127dxPuPlXU6paIsFycSupjBlt42x4xC47/QD386iW+16+uU27kMuCvjmMGX/i9felrrOpyaSbN9Qne3VymNx3jGMLu7leTx7Y7cVpjw+U5crgLH36KTTQmpkyhWXdnc7vUgrnkY8v696uRqDgD7q/ebkH6VvdG6Pmu7NrqWdol7hT3fPv5VqdQs2snChna2xkMw7HJBXPtiu2ge2tqWmo2Gw4+6lil7JTGnojZxNnOPTuXgyBuW4A7eZP17+XavUbNnOAMDI+X/esbeAPEbhfIetVU95JDgDsD5V05AAs1YVVTBhFKIohdx2HJP8AYrMSVIx4j9+4AHaseW6MjEupHoCeAPpVobpn+FSxHAC84rdaf0d1HqMEc9vpjGCQjZK8qKMHzwW3YHyz6Vokcxg+YriHxyzvMsgJJ5WoKx4DxAxuOCF7V3P7Nuk5ry8j1jUIFFlHu8KKRT+9fAw4B/h5PPqK6Hpz9mul2lrBJrKfbL0fFIpcmHP+ELwCPmOfyru0QIAqgBQMAAYAqqqK4Fvw4/fgpUFJkN3IgAGAAAOwFeqUqrU5Y11Y2l2u25tYJl9JI1YfmKwG6a0oZMFsbY9820jRf9JFbcnFeGlVVLMQqqMsScAD3oi050G5j/8AR67qUI/wyOsw/wCcE/nRbTqKHG3VbO4A8pbQqT9Vb/Ss251iwtZfCuLqKOTGdhbnHyqw3UOn+C0qSSSKqBzsjYkgkgYGMkkq3AGeDWWV3RFZNz1JCcNp2n3K+sd20Z/Aqf1ryNc1CM4u+nb9P80Txyj8mz+VeZOr9KW6+yq7vLjsq/5wvr6sD8jmsmXWGs7I3Gq2ph+JtqQEzZUDOeB+XPavcjhuEVg9V6ajbbqO9tsdzNaSAD6gGr9l1PoV82211eykfOCgmUMD7g81euNY0+FIzNOu2UMVO0kEKu4+XoM+9eZLDSdYhEtxY2lyhyAZYVYjBwe49q8t1CLYJJG67kdWHqpzXrI9a5u66Q0hI2ktDPprqMiW0uGj2e/fGKdI6pc3+mSG4P2loLh4FuVGBOq4w/1zXmXS6LpaUpXiKh7Vp9Z0OLUkYEJh/vo6ZVv51uaVqmhZM3K8XCyY9zDdqjuX9n1ojNJ/Z1u2MniRsdvSok0m3MklxbudjcnaPI5wf1r6db3/AAqB+stJvOj9eluYLcPaXJf7LKxO0FudrEeYPl5j61C7IKcXYSfE3V/g9U0ve19gbafZddAyXtjFI5ngaMAskLFQ3HAIHNaebS0m6Yd4VlxIkjfvXLtnJ8zz3FR9H1Tq8RkF2pnSR955ZGXj+Bl7ceXIrq9N64ludEis5bFoZ44xFHIGyjAcZI7/AE5rfcEaqWwu+JZg5XP2yRm2Tj4mOW5ztWsjw4oXE0c6PtG7w5lKkg9jg8HI571l28Daem+WFBJ4AeINzwwyuc+36VhqiHE0zq6MdrqHw4OMbgPbvXZ04tE0DawUh0Mb3h5aDbYrJ00me/WWOMYUEyBDgAYI7fPHFSj+zu8lzeadKxZYsPGSc8nIfHoM4qLILuLETPLOpRWBMTFdwUgrnn3apI/ZhayxRXt/LHIqhRGqN8THHPfz8qjYgAYiXfZQsUF4XF3dZSGOBQ1of7XupZbmNbOa3dIw0KTQkB855Lg7R2PGcjjPeuU1fW7AThtR1K41GRWJ+x2agxj/AA5bO0EHk8k5xiqMR9SuVe9rBdxsu3uNbsYbhIfG8SRgDtjGSFJwG+WfTP61jHUtRmmuIksxbRRo+25mOV3qwABGRwRk9/Tmo9/2m1O7mWDQ7GG22KEVlUzyqoztG5uFAyeMceRq4/TOo6kTcdRaifDHxHxZfEK/Q/Cv0qFUYhS031u181obUGU2haXen5W9vtftYl8PVeoY2cZV008O7Hn/ACdsqcHPpkEGtdF1PYlp007TNQ1GWWPw3aZlUEHGQdoJ5Izz2ycYBxWqmv8ApnSDttbd9RnHZ3OU/Ht+ANa6+6v1OZfDheKzhz8KQLg/LPr8q0Q19XVuy0sJt1OnkraDB6+YZnkMH5XUTX+vsBIumaTp8PhrHvvHZ22r253D1PlWtn6g8AKG6giRlyNum2CkD1G4rj86wdK6I1/XZFuLpfssTHPj3pLSEey9/wASK7jSv2caJZhWvVk1CUdzcN8H/AOPxzU4U1QP55rdzQPU3WTqWhg0fI6R3doFwrdUvNOYbS712+mH/tpMqcf7saE4rZW0XW12B9i0y9iU8hru+k/1cfpUq2tpb2kQitYY4Yx/DGoUflV+tjRGza58SfQWWozRD+OMDxufXTyUb23TvXkn99rFpbDuMSPKQfkQP1rNi6P6mdQLvrK52+kEOz/Wu7pWz4zhoAPwtLnly4y1/Z5Z+KZNW1fWdV8/Du7wmMfJRj9TXW2trBaW8dvbRJFDGMKiDAAq9SsHPc46lYJSlKxRKUpRFQisTVNOtdTsJ7K9j8SCZSrqT5H0PkazKoe1LL0Eg3CjO4/ZHYGSU2mo3EaMh8NJFD7G4wc8Ejvx71t9C/ZvoumPHNPvvZVUD9993PPOPlgY7cV2uKYrWImA3AUp1fUvblLzZcn1j0db62n2m2Kw3yKArE4RwAcBuPfvUa3/AElrtpNM8unTSrG4BaFS/i+hUDJ+fpU7GmKsYK+WEZdwttNic0Dcm471FfTXRNxeytNqlqLWJSNu9QXb5DBAHb39q6O91m50q1TT+ndAvplhXYJpYWWMY48/iY/gD612NMVpnqXzG5UarqZanc2UQXtj1V1FMI9RgupIzz4ciGKFf/j2P1ya2+n9DpAgk1ASzlefDjUqo9uOTUj4quOKqauklqNPiFo7lXRUkbXZpPmPeo3v9U1G0Q22hdO3gVRxI1syp9FHJ+uK5HUrHqfUpA1/p+ozYOVVrchVPsAMCp1FMVhSYVTUzsxGbx3/ACugp8UFOLMiCgrS+kNd1K6FutjLbJ3ea5Qoij9SfYflUpdM9F6VoIWZIzcXmMG4m5I/3R2X6V0eKqO1XT6kubkYA1vQKPV4jNVaONh0CbRTFVpUdQUpSlESlKURKUpRF//Z"/>
          <p:cNvSpPr>
            <a:spLocks noChangeAspect="1" noChangeArrowheads="1"/>
          </p:cNvSpPr>
          <p:nvPr/>
        </p:nvSpPr>
        <p:spPr bwMode="auto">
          <a:xfrm>
            <a:off x="63500" y="-431800"/>
            <a:ext cx="1409700" cy="885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316" name="AutoShape 4" descr="data:image/jpeg;base64,/9j/4AAQSkZJRgABAQAAAQABAAD/2wBDAAkGBwgHBgkIBwgKCgkLDRYPDQwMDRsUFRAWIB0iIiAdHx8kKDQsJCYxJx8fLT0tMTU3Ojo6Iys/RD84QzQ5Ojf/2wBDAQoKCg0MDRoPDxo3JR8lNzc3Nzc3Nzc3Nzc3Nzc3Nzc3Nzc3Nzc3Nzc3Nzc3Nzc3Nzc3Nzc3Nzc3Nzc3Nzc3Nzf/wAARCAB/AMwDASIAAhEBAxEB/8QAHAABAAEFAQEAAAAAAAAAAAAAAAcBAwQFBgII/8QAQBAAAgEDAwIEAwUFBQcFAAAAAQIDAAQRBRIhBjETQVFhInGBFDKRobEHI0Lh8BUzUmLBFnKSorLR8TRDgsLi/8QAGwEBAAIDAQEAAAAAAAAAAAAAAAQFAgMGAQf/xAAyEQABAwIFAQYGAgIDAAAAAAABAAIDBBEFEiExQVEUYXGhsfATIjKBkcEzUhVCctHh/9oADAMBAAIRAxEAPwCcaUpREpSlESlKoeBRFWqZFa3UtWFmCkMLXE5JRUTtv2lgpPkSB+Y9awZNPvNZS2lvibIxyb9kTkOUZSGRiDwckEMD5eVZBvJRbme9tLf+/uYo88AO4Gf6wfwrFk17SoiniX0I3jcvP3hjOR7YPetPe2vS+kpENWurdWUhkNzOAxI3YO0HkjcwzitZedV9FWsO2KOKcxKxijhticnvhSRgZPuBWYjFr2NlgXtbuV1yatZNem1WdS4j8QnI24zjv65/DI9azVdWGVIIPmKiiXr7SrtV/tHp52lwysYphlQT/CeD5A54OQK3+gXXT1ytoNI1CSynuywS2lk/eNhmJ4yckc85OQPOsQ1rtlhHPHJo0ruqVqdS1WTTFi8W38RZJwgdchUUnufcAHtWwtrmK6iWa3kWSNhkMpzWNiBdblepQUrxEpSlESlKURKUpREpSlESlKURKUpREpSqE4oiZFaHUbhtUuxY6dqE8EkDb5jEilWGSCpYg9iOwIzgjPBxl61dSxxeBah/GlIXeiFvDz2JwQRnBAPrz2BrSdUas/SmgJLEkc2pXLCMylAqvJjl2A78A8edbY2FxAbudli5waCTsret6zpnRthIYWtrrVGKgx70SRi38TAchfkKjLVeqdd1S58afUZowN2yOBvDVAfL4cZ+uTWv1a6udT1C4vrvY8szbnCLgDgDH4AViAYBKEj/ACnzq8gpGRC79SqyWoLz8psFQht5ZsuzHLMfvMfc+dXljCqXbO4+gpE4UbnBBx5j7tULT3Epigi3SbcgbgNo9aqKysdUyfBg29f/ABVz3PkOULwx5wPvY5PoK33R+iy3l6t6ZJLe1tWDPMuVZj6KR59vln3Fa7pbRrjVrx4lOyzjO+4uGPCj29c8/r5VIV/f2ehadEwiCpGMWdr2MhH8bn6557ZzySAIOI1nZGihpBeZ+hI4v+/QalW1FSgD4kmjR5rNueoLXQGt3u5XiSd/3lqTvwn+LHcHt28z5962WnXcc+mS610zFJdrOWVLVj4Y8TIQ7iTwqlSTgE98Z4FQzqF3PqF5JdXcjO7tkn09gPL2HkPzv6Lr+oaFexXVlI7LFndbbj4cinuu31PrjOa3xUXYKdkUjy6Q78/bqrekgmr88rBZjeTp9veyn3Rr031gk0gRZASkiq4bDA4PYnHrjyzWdXNSPFo8yahFIo064AMgzlVLHuDyMZbPpyxJ7CujRlZVZSCCMgjsRXjhY6bKOF6pSlYr1KUpREpSlESlKURKUpREpSlESrN3cR2ttJcTvsijUs7egFXSRWrutd0WNjBc6lZBidpR5V5PbGK8uBuvCQFgaQ/2y8u9YvIhFHFlIRLyyKO59Bx6d89zxUT9Ya9LruqyPJcSGyRz9kRk2qqnHcDz+dSr1FPpNh0dqS2/2cWrwSIscDBQ7sD8Ix5nNQujZX96N4x94Dv9Ku8Lia8ukPGgVbXyubZo5Vklkznt5ZPH41kQwEnxJFOeyg/rXmGNA4Zc+GeQgPDH1rIlnSI84LnG0etR8SrHSO7NBrdVEjidG7qzMSGBKgk/cT/U1sOnLJ7+++xwRI0uC09w2fhX0/l5/pYsNPu724jgtoxJcSnBJbAQcZ/Dj+sVI9jZ2fS2kEli2OXfHxSv5AD8gPx8zVZilWzCYBTxDNUSaADj35qxoKQSEvfowbnqvF42l9M6IFaNREpysQ7zP35/LOeAKjPV9QuNTvmu7ttzsf3YB4Ueg9v/ADWfrd1e6vetdXaqUU7YYg+Qo9Bxn5nz/KtVJC8RPiY3kZ9lFZYZhwwiEz1Bzzv8vfJV1SQOxafJHpE3c+/JY5yvDNkjv7fzq6u2FNy8yf8AQPf3qsR+IgBt47ZH/MaFMZLds8D1PrV9QUTge0TauPkuhyCtAggFqdnP9iOP+I56ldj+zfVRJPNoGpASW96C0RlcuFcAYXb25wT5dsVJnTctw1gIbxXE0J2FmXG73Hr+A+VQTpdxHaarZXVy8kcMU6PJJGCSoBB4A5PHfHlU13esSQazZxePb/Y7rY0Z2NuwcjuAQckqAOO59Ki4lDlk051VXiLYWTlsR8R0K6KlM0qqUFKUpREpSlESlKURKUpREry7BeT2r1Wm6wkki6Y1R4eH+yyAH0yCM/TvXhNhdeE2F1HPUfVL9RalLZo9wmlqWVEtW2vMVOCWJ4x2wPTvny0zafpUEUZ8FBJIORLMWYY47KDznBz71haZEFEasQSJMceQI/8AzWys7FJI9zfeExQY7+WDVTJVPac/AVSLzvtytQ5VrstawRQITkRIxCcDH48+dWpWRmBCEEHBGfvH0rK1lVtLh7UgrLE/xFeOO4A98YrBDbPjfggdvT2q+iry2kEMQ1J9eigTgh9uVe3KilnPJ/rFereKa4uY44oy9zM21EUdvT9D+dWY1klceGhd3wEQDOT/AFj+u0kdNaFbdP2b316yi5KEySs2RGvHH5cn6dgKwqquLBYBK8Zp3fSPH3+lJoqEzu125P6WXoWk2vTmmu00i73O6aUnz8lH/bzNc9rV++pyPJcrsgjJEaZ7fz/8VZ1XU/7dJ3K0drFIfDU8H/ePoxyfkDWrd0icbpGZgMKHbIT+daMNw80YOI4gc07+OncPemytI4ZcTmFHSi0Y3PcrscA8RpG4J8vlWu1IrJc574A2oBye/J9quPeLJ9xh98oFPdyO4+VW2A3GRhg45x5D0rosPo3zydpqN+O5dTT0jZx2GkNoW/W4c9Wjx5Kx1jWJWY9yMk1ZkJ3ZGPE8lPl/OrkknIO0kn7i4/M/6CqhAvJG524wD3+dXTrbBYY3jMWHRCmpgL20HTv/AOvyrWzLBOAzcKCeP696l+y8ebSOnbhVvpZVgjJa3hhY/wAOdzP2BGc7eSM1EjREBlcRyJIcMX4C/P0AqX9YuZ7G40O2N2ZJWTYJPCQqXO1fE+8DnBbG3P3uRiqXFP8AUc6rjqBxeXOJuuvUYqteVr1VArRKUpREpSlESlKURKUpRErHv7aO8s57aUZjmjaNvkRg1kVQ0Q6qCda0240K7eG4jAKONrAY3jPBHrxn65FZelazDbR3H2lbgiSSORAF4z/Fnn0I7VKnUWg2evWYgvAV2MHSRcblI9PY+dcTaaMtmZ1lnS7COBHIkPhDbkeWT785/CqmsMNPERKTYnQDlRYKKX494vNcZ1RPBcaklzbb9siZOUI28KByc5861e1/FKFcsrFWX0I4Ofw/rzkfWRZ/Ybi3mfwIpYzCZto+HOBnHtVnprpa2sZzdSv4xhO1SRhSynlseQHkOe2fTGWHY5R00LppAbt0aN7/AH27llPhTjMHA779y9dI9Orpcf8AaeogLdsuVEhx4K+efRv0HHma5vq3qZ9WuDb2uVsY/iTPHiH/ABn2HkPr8szrHqQXxNlZtm0B5YH+9Yf/AFHHzxXIp+84B3KvJ9WNTsPopGvOLYp9Z+lv9Rx9/TfdZxxPrHihpBpyf34LOtb54rd1jHwM2UY+uOSfyrDuZpJ42SFwGZgdzDOTnOB9a9M2VYKdiqMMSPy/r1qtvGqkSAAHHCjsPlV7RU76yXtNRtwF1EMUUY/xtDoB/I/9Dv8ARX7KF4VPiOGdmZjgYCk98fgKrNMMDI3AnCKO7n1+X615eQYwwOCDwPP2qqZh/eujvIewAwB8q6F0jQMoK8xjFoMLpxT0w+bgfs+9V5CG33yTZaVz2LfpVppNz5diknv2xVJJ3aTezDOMd8gD508WNgQ4AGP4q1F+bZfOSZHuMkhu47lbjpjTJ9d1iDTy0YRv3kjscZjBG4DHckHj+VS+0cz9QqWhukiXHhyRTN4TKFyd6/dBy2B5nHtXKfs06fuoNPOqD7PDLOT4LzQF38PjsdwwCRnzzxXUavqGpaRbpO5gugzBQsdtIv4sGbaPc1zmIVJklsNhormjgEcdxyt/Va19trWm3LBIr+1aTHMazKWH071nK4cZUgj2Oar1LXqlKURKUpREpSlESlKURKoarSiLA1qVotOmKHazDaGzjGTiuYjjY2ru5B+JRx8x7mus1G3NzZyxA8kZHz71GHWWs3mjQQW9lF4Sylt8rLu2sMDaPLPfvXMY5BJLMwN2IU6mcBGeqxOpvEljkgkkkL7hEI127dxPuPlXU6paIsFycSupjBlt42x4xC47/QD386iW+16+uU27kMuCvjmMGX/i9felrrOpyaSbN9Qne3VymNx3jGMLu7leTx7Y7cVpjw+U5crgLH36KTTQmpkyhWXdnc7vUgrnkY8v696uRqDgD7q/ebkH6VvdG6Pmu7NrqWdol7hT3fPv5VqdQs2snChna2xkMw7HJBXPtiu2ge2tqWmo2Gw4+6lil7JTGnojZxNnOPTuXgyBuW4A7eZP17+XavUbNnOAMDI+X/esbeAPEbhfIetVU95JDgDsD5V05AAs1YVVTBhFKIohdx2HJP8AYrMSVIx4j9+4AHaseW6MjEupHoCeAPpVobpn+FSxHAC84rdaf0d1HqMEc9vpjGCQjZK8qKMHzwW3YHyz6Vokcxg+YriHxyzvMsgJJ5WoKx4DxAxuOCF7V3P7Nuk5ry8j1jUIFFlHu8KKRT+9fAw4B/h5PPqK6Hpz9mul2lrBJrKfbL0fFIpcmHP+ELwCPmOfyru0QIAqgBQMAAYAqqqK4Fvw4/fgpUFJkN3IgAGAAAOwFeqUqrU5Y11Y2l2u25tYJl9JI1YfmKwG6a0oZMFsbY9820jRf9JFbcnFeGlVVLMQqqMsScAD3oi050G5j/8AR67qUI/wyOsw/wCcE/nRbTqKHG3VbO4A8pbQqT9Vb/Ss251iwtZfCuLqKOTGdhbnHyqw3UOn+C0qSSSKqBzsjYkgkgYGMkkq3AGeDWWV3RFZNz1JCcNp2n3K+sd20Z/Aqf1ryNc1CM4u+nb9P80Txyj8mz+VeZOr9KW6+yq7vLjsq/5wvr6sD8jmsmXWGs7I3Gq2ph+JtqQEzZUDOeB+XPavcjhuEVg9V6ajbbqO9tsdzNaSAD6gGr9l1PoV82211eykfOCgmUMD7g81euNY0+FIzNOu2UMVO0kEKu4+XoM+9eZLDSdYhEtxY2lyhyAZYVYjBwe49q8t1CLYJJG67kdWHqpzXrI9a5u66Q0hI2ktDPprqMiW0uGj2e/fGKdI6pc3+mSG4P2loLh4FuVGBOq4w/1zXmXS6LpaUpXiKh7Vp9Z0OLUkYEJh/vo6ZVv51uaVqmhZM3K8XCyY9zDdqjuX9n1ojNJ/Z1u2MniRsdvSok0m3MklxbudjcnaPI5wf1r6db3/AAqB+stJvOj9eluYLcPaXJf7LKxO0FudrEeYPl5j61C7IKcXYSfE3V/g9U0ve19gbafZddAyXtjFI5ngaMAskLFQ3HAIHNaebS0m6Yd4VlxIkjfvXLtnJ8zz3FR9H1Tq8RkF2pnSR955ZGXj+Bl7ceXIrq9N64ludEis5bFoZ44xFHIGyjAcZI7/AE5rfcEaqWwu+JZg5XP2yRm2Tj4mOW5ztWsjw4oXE0c6PtG7w5lKkg9jg8HI571l28Daem+WFBJ4AeINzwwyuc+36VhqiHE0zq6MdrqHw4OMbgPbvXZ04tE0DawUh0Mb3h5aDbYrJ00me/WWOMYUEyBDgAYI7fPHFSj+zu8lzeadKxZYsPGSc8nIfHoM4qLILuLETPLOpRWBMTFdwUgrnn3apI/ZhayxRXt/LHIqhRGqN8THHPfz8qjYgAYiXfZQsUF4XF3dZSGOBQ1of7XupZbmNbOa3dIw0KTQkB855Lg7R2PGcjjPeuU1fW7AThtR1K41GRWJ+x2agxj/AA5bO0EHk8k5xiqMR9SuVe9rBdxsu3uNbsYbhIfG8SRgDtjGSFJwG+WfTP61jHUtRmmuIksxbRRo+25mOV3qwABGRwRk9/Tmo9/2m1O7mWDQ7GG22KEVlUzyqoztG5uFAyeMceRq4/TOo6kTcdRaifDHxHxZfEK/Q/Cv0qFUYhS031u181obUGU2haXen5W9vtftYl8PVeoY2cZV008O7Hn/ACdsqcHPpkEGtdF1PYlp007TNQ1GWWPw3aZlUEHGQdoJ5Izz2ycYBxWqmv8ApnSDttbd9RnHZ3OU/Ht+ANa6+6v1OZfDheKzhz8KQLg/LPr8q0Q19XVuy0sJt1OnkraDB6+YZnkMH5XUTX+vsBIumaTp8PhrHvvHZ22r253D1PlWtn6g8AKG6giRlyNum2CkD1G4rj86wdK6I1/XZFuLpfssTHPj3pLSEey9/wASK7jSv2caJZhWvVk1CUdzcN8H/AOPxzU4U1QP55rdzQPU3WTqWhg0fI6R3doFwrdUvNOYbS712+mH/tpMqcf7saE4rZW0XW12B9i0y9iU8hru+k/1cfpUq2tpb2kQitYY4Yx/DGoUflV+tjRGza58SfQWWozRD+OMDxufXTyUb23TvXkn99rFpbDuMSPKQfkQP1rNi6P6mdQLvrK52+kEOz/Wu7pWz4zhoAPwtLnly4y1/Z5Z+KZNW1fWdV8/Du7wmMfJRj9TXW2trBaW8dvbRJFDGMKiDAAq9SsHPc46lYJSlKxRKUpRFQisTVNOtdTsJ7K9j8SCZSrqT5H0PkazKoe1LL0Eg3CjO4/ZHYGSU2mo3EaMh8NJFD7G4wc8Ejvx71t9C/ZvoumPHNPvvZVUD9993PPOPlgY7cV2uKYrWImA3AUp1fUvblLzZcn1j0db62n2m2Kw3yKArE4RwAcBuPfvUa3/AElrtpNM8unTSrG4BaFS/i+hUDJ+fpU7GmKsYK+WEZdwttNic0Dcm471FfTXRNxeytNqlqLWJSNu9QXb5DBAHb39q6O91m50q1TT+ndAvplhXYJpYWWMY48/iY/gD612NMVpnqXzG5UarqZanc2UQXtj1V1FMI9RgupIzz4ciGKFf/j2P1ya2+n9DpAgk1ASzlefDjUqo9uOTUj4quOKqauklqNPiFo7lXRUkbXZpPmPeo3v9U1G0Q22hdO3gVRxI1syp9FHJ+uK5HUrHqfUpA1/p+ozYOVVrchVPsAMCp1FMVhSYVTUzsxGbx3/ACugp8UFOLMiCgrS+kNd1K6FutjLbJ3ea5Qoij9SfYflUpdM9F6VoIWZIzcXmMG4m5I/3R2X6V0eKqO1XT6kubkYA1vQKPV4jNVaONh0CbRTFVpUdQUpSlESlKURKUpRF//Z"/>
          <p:cNvSpPr>
            <a:spLocks noChangeAspect="1" noChangeArrowheads="1"/>
          </p:cNvSpPr>
          <p:nvPr/>
        </p:nvSpPr>
        <p:spPr bwMode="auto">
          <a:xfrm>
            <a:off x="63500" y="-431800"/>
            <a:ext cx="1409700" cy="885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3318" name="Picture 6" descr="http://www3.nocerasarno.chiesacattolica.it/2011/wp-content/uploads/Logo-Anno-Pastorale-2011-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764704"/>
            <a:ext cx="2160240" cy="13518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401975"/>
            <a:ext cx="807524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 La formazione alla carità </a:t>
            </a:r>
            <a:br>
              <a:rPr lang="it-IT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it-IT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nelle nostre comunità.</a:t>
            </a:r>
            <a:endParaRPr lang="it-IT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67544" y="1916832"/>
            <a:ext cx="3960440" cy="175432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Il Sinodo ha fatto emergere il </a:t>
            </a:r>
            <a:r>
              <a:rPr lang="it-IT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bisogno di una testimonianza della carità </a:t>
            </a:r>
            <a:r>
              <a:rPr lang="it-IT" dirty="0" smtClean="0"/>
              <a:t>che sia </a:t>
            </a:r>
            <a:r>
              <a:rPr lang="it-IT" dirty="0" smtClean="0">
                <a:solidFill>
                  <a:schemeClr val="tx1"/>
                </a:solidFill>
              </a:rPr>
              <a:t>sempre </a:t>
            </a:r>
            <a:r>
              <a:rPr lang="it-IT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più incisiva nelle nostre comunità </a:t>
            </a:r>
            <a:r>
              <a:rPr lang="it-IT" dirty="0" smtClean="0"/>
              <a:t>e come loro </a:t>
            </a:r>
            <a:r>
              <a:rPr lang="it-IT" b="1" dirty="0" smtClean="0"/>
              <a:t>specifica vocazione </a:t>
            </a:r>
            <a:r>
              <a:rPr lang="it-IT" dirty="0" smtClean="0"/>
              <a:t>(</a:t>
            </a:r>
            <a:r>
              <a:rPr lang="it-IT" i="1" dirty="0" err="1" smtClean="0"/>
              <a:t>LdS</a:t>
            </a:r>
            <a:r>
              <a:rPr lang="it-IT" dirty="0" smtClean="0"/>
              <a:t> I, n. 49)</a:t>
            </a:r>
            <a:r>
              <a:rPr lang="it-IT" b="1" dirty="0" smtClean="0"/>
              <a:t> </a:t>
            </a:r>
            <a:endParaRPr lang="it-IT" b="1" dirty="0"/>
          </a:p>
        </p:txBody>
      </p:sp>
      <p:sp>
        <p:nvSpPr>
          <p:cNvPr id="7" name="Rettangolo 6"/>
          <p:cNvSpPr/>
          <p:nvPr/>
        </p:nvSpPr>
        <p:spPr>
          <a:xfrm>
            <a:off x="1907704" y="4365104"/>
            <a:ext cx="4572000" cy="147732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it-IT" b="1" dirty="0" smtClean="0">
                <a:solidFill>
                  <a:schemeClr val="tx1"/>
                </a:solidFill>
              </a:rPr>
              <a:t>Non più rinviabile </a:t>
            </a:r>
            <a:r>
              <a:rPr lang="it-IT" dirty="0" smtClean="0">
                <a:solidFill>
                  <a:schemeClr val="tx1"/>
                </a:solidFill>
              </a:rPr>
              <a:t>sembra essere la </a:t>
            </a:r>
            <a:r>
              <a:rPr lang="it-IT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formazione </a:t>
            </a:r>
            <a:r>
              <a:rPr lang="it-IT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alla carità </a:t>
            </a:r>
            <a:r>
              <a:rPr lang="it-IT" dirty="0" smtClean="0">
                <a:solidFill>
                  <a:schemeClr val="tx1"/>
                </a:solidFill>
              </a:rPr>
              <a:t>nelle nostre comunità parrocchiali, per aiutare a crescere quella </a:t>
            </a:r>
            <a:r>
              <a:rPr lang="it-IT" b="1" i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“corresponsabilità” laicale</a:t>
            </a:r>
            <a:r>
              <a:rPr lang="it-IT" dirty="0" smtClean="0">
                <a:solidFill>
                  <a:schemeClr val="tx1"/>
                </a:solidFill>
              </a:rPr>
              <a:t> (</a:t>
            </a:r>
            <a:r>
              <a:rPr lang="it-IT" i="1" dirty="0" err="1" smtClean="0">
                <a:solidFill>
                  <a:schemeClr val="tx1"/>
                </a:solidFill>
              </a:rPr>
              <a:t>LdS</a:t>
            </a:r>
            <a:r>
              <a:rPr lang="it-IT" dirty="0" smtClean="0">
                <a:solidFill>
                  <a:schemeClr val="tx1"/>
                </a:solidFill>
              </a:rPr>
              <a:t> I, n. 63).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Freccia angolare in su 9"/>
          <p:cNvSpPr/>
          <p:nvPr/>
        </p:nvSpPr>
        <p:spPr>
          <a:xfrm rot="5400000">
            <a:off x="444112" y="4100504"/>
            <a:ext cx="1427588" cy="123670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>
            <a:off x="6804248" y="4725144"/>
            <a:ext cx="1368152" cy="556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72816"/>
            <a:ext cx="2763391" cy="183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10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23728" y="1772816"/>
            <a:ext cx="4572000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dirty="0" smtClean="0"/>
              <a:t>deve 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abbandonare </a:t>
            </a:r>
            <a:r>
              <a:rPr lang="it-IT" dirty="0" smtClean="0"/>
              <a:t>la logica e la 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funzione di supplenza delle istituzioni pubbliche</a:t>
            </a:r>
            <a:r>
              <a:rPr lang="it-IT" dirty="0" smtClean="0"/>
              <a:t> e puntare più su 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 ruolo marcatamente pedagogico.</a:t>
            </a:r>
            <a:endParaRPr lang="it-IT" dirty="0" smtClean="0"/>
          </a:p>
        </p:txBody>
      </p:sp>
      <p:sp>
        <p:nvSpPr>
          <p:cNvPr id="8" name="Freccia angolare in su 7"/>
          <p:cNvSpPr/>
          <p:nvPr/>
        </p:nvSpPr>
        <p:spPr>
          <a:xfrm rot="5400000">
            <a:off x="876160" y="1724240"/>
            <a:ext cx="851524" cy="80466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36" descr="OFF0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60648"/>
            <a:ext cx="1728192" cy="4370364"/>
          </a:xfrm>
          <a:prstGeom prst="rect">
            <a:avLst/>
          </a:prstGeom>
          <a:noFill/>
        </p:spPr>
      </p:pic>
      <p:sp>
        <p:nvSpPr>
          <p:cNvPr id="12" name="Text Box 37"/>
          <p:cNvSpPr txBox="1">
            <a:spLocks noChangeArrowheads="1"/>
          </p:cNvSpPr>
          <p:nvPr/>
        </p:nvSpPr>
        <p:spPr bwMode="auto">
          <a:xfrm rot="19705578">
            <a:off x="6935483" y="784095"/>
            <a:ext cx="12612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Attenzione!</a:t>
            </a:r>
            <a:endParaRPr lang="it-IT" sz="1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" name="Freccia a destra 12"/>
          <p:cNvSpPr/>
          <p:nvPr/>
        </p:nvSpPr>
        <p:spPr>
          <a:xfrm rot="5400000">
            <a:off x="2668928" y="3387856"/>
            <a:ext cx="678936" cy="329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 rot="5400000">
            <a:off x="4109088" y="3387856"/>
            <a:ext cx="678936" cy="329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 rot="5400000">
            <a:off x="5477240" y="3387856"/>
            <a:ext cx="678936" cy="329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Esplosione 2 15"/>
          <p:cNvSpPr/>
          <p:nvPr/>
        </p:nvSpPr>
        <p:spPr>
          <a:xfrm>
            <a:off x="395536" y="3789040"/>
            <a:ext cx="6912768" cy="2880320"/>
          </a:xfrm>
          <a:prstGeom prst="irregularSeal2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0070C0"/>
                </a:solidFill>
                <a:latin typeface="LetterOMatic!" pitchFamily="34" charset="0"/>
              </a:rPr>
              <a:t>Occorre </a:t>
            </a:r>
            <a:r>
              <a:rPr lang="it-IT" b="1" dirty="0" smtClean="0">
                <a:solidFill>
                  <a:srgbClr val="0070C0"/>
                </a:solidFill>
                <a:latin typeface="LetterOMatic!" pitchFamily="34" charset="0"/>
              </a:rPr>
              <a:t>quindi formare </a:t>
            </a:r>
            <a:r>
              <a:rPr lang="it-IT" b="1" dirty="0" smtClean="0">
                <a:solidFill>
                  <a:srgbClr val="0070C0"/>
                </a:solidFill>
                <a:latin typeface="LetterOMatic!" pitchFamily="34" charset="0"/>
              </a:rPr>
              <a:t>i  nostri Operatori della Caritas!!!</a:t>
            </a:r>
            <a:endParaRPr lang="it-IT" b="1" dirty="0">
              <a:solidFill>
                <a:srgbClr val="0070C0"/>
              </a:solidFill>
              <a:latin typeface="LetterOMatic!" pitchFamily="34" charset="0"/>
            </a:endParaRPr>
          </a:p>
        </p:txBody>
      </p:sp>
      <p:pic>
        <p:nvPicPr>
          <p:cNvPr id="17" name="Immagine 16" descr="Logo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30963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/>
      <p:bldP spid="13" grpId="0" animBg="1"/>
      <p:bldP spid="14" grpId="0" animBg="1"/>
      <p:bldP spid="15" grpId="0" animBg="1"/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691680" y="620688"/>
            <a:ext cx="3384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etterOMatic!" pitchFamily="34" charset="0"/>
              </a:rPr>
              <a:t>ci </a:t>
            </a:r>
            <a:r>
              <a:rPr 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etterOMatic!" pitchFamily="34" charset="0"/>
              </a:rPr>
              <a:t>chiediamo:</a:t>
            </a:r>
            <a:endParaRPr lang="it-IT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LetterOMatic!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556792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13"/>
          <p:cNvSpPr/>
          <p:nvPr/>
        </p:nvSpPr>
        <p:spPr>
          <a:xfrm>
            <a:off x="755576" y="1772816"/>
            <a:ext cx="417646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it-IT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Si è investito in formazione nelle nostre comunità, affinché  la comunità parrocchiale diventasse “soggetto di carità”?</a:t>
            </a:r>
            <a:endParaRPr lang="it-IT" sz="16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355976" y="2708920"/>
            <a:ext cx="4248472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1600" b="1" dirty="0" smtClean="0">
                <a:ln w="19050">
                  <a:noFill/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nstantia" pitchFamily="18" charset="0"/>
              </a:rPr>
              <a:t>Si è cercato </a:t>
            </a:r>
            <a:r>
              <a:rPr lang="it-IT" sz="1600" b="1" dirty="0" smtClean="0">
                <a:ln w="19050">
                  <a:noFill/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nstantia" pitchFamily="18" charset="0"/>
              </a:rPr>
              <a:t>negli anni post-sinodali di </a:t>
            </a:r>
            <a:r>
              <a:rPr lang="it-IT" sz="1600" b="1" dirty="0" smtClean="0">
                <a:ln w="19050">
                  <a:noFill/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nstantia" pitchFamily="18" charset="0"/>
              </a:rPr>
              <a:t>aiutare le comunità attraverso percorsi educativi alla carità, coinvolgendo l’Ufficio di Pastorale liturgica e l’Ufficio catechistico diocesano?</a:t>
            </a:r>
            <a:endParaRPr lang="it-IT" sz="1600" b="1" dirty="0">
              <a:ln w="19050">
                <a:noFill/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39552" y="4077072"/>
            <a:ext cx="4608512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it-IT" sz="1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nstantia" pitchFamily="18" charset="0"/>
              </a:rPr>
              <a:t>Rilanciare una piena collaborazione con il Centro Diocesano di Formazione, per formare i laici delle nostre comunità per il loro servizio alla carità? </a:t>
            </a:r>
            <a:endParaRPr lang="it-IT" sz="1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2699792" y="5373216"/>
            <a:ext cx="5364088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it-IT" sz="1600" b="1" dirty="0" smtClean="0">
                <a:solidFill>
                  <a:schemeClr val="tx1"/>
                </a:solidFill>
                <a:latin typeface="Constantia" pitchFamily="18" charset="0"/>
              </a:rPr>
              <a:t>Educare i fedeli laici, quanto noi presbiteri, ad adottare stili e comportamenti di vita dettati dalla sobrietà, dall’essenzialità e della gratuità? Quanto influisce nei bilanci parrocchiali la voce “carità”, a favore dei poveri?</a:t>
            </a:r>
            <a:endParaRPr lang="it-IT" sz="1600" b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67600" cy="580926"/>
          </a:xfrm>
        </p:spPr>
        <p:txBody>
          <a:bodyPr/>
          <a:lstStyle/>
          <a:p>
            <a:pPr algn="ctr"/>
            <a:r>
              <a:rPr lang="it-IT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 I Centri d’Ascolto parrocchiali.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699792" y="980728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Il Centro di Ascolto </a:t>
            </a:r>
            <a:r>
              <a:rPr lang="it-IT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è…</a:t>
            </a:r>
            <a:endParaRPr lang="it-IT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203848" y="1412776"/>
            <a:ext cx="2016224" cy="1296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il luogo privilegiato per tessere relazioni con i poveri attraverso</a:t>
            </a:r>
            <a:endParaRPr lang="it-IT" sz="1600" b="1" dirty="0"/>
          </a:p>
        </p:txBody>
      </p:sp>
      <p:sp>
        <p:nvSpPr>
          <p:cNvPr id="8" name="Rettangolo arrotondato 7"/>
          <p:cNvSpPr/>
          <p:nvPr/>
        </p:nvSpPr>
        <p:spPr>
          <a:xfrm>
            <a:off x="395536" y="1772816"/>
            <a:ext cx="1728192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Ascolto</a:t>
            </a:r>
            <a:endParaRPr lang="it-IT" b="1" dirty="0"/>
          </a:p>
        </p:txBody>
      </p:sp>
      <p:sp>
        <p:nvSpPr>
          <p:cNvPr id="12" name="Freccia a destra 11"/>
          <p:cNvSpPr/>
          <p:nvPr/>
        </p:nvSpPr>
        <p:spPr>
          <a:xfrm>
            <a:off x="5364088" y="1988840"/>
            <a:ext cx="792088" cy="34061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 rot="10800000">
            <a:off x="2267744" y="1988840"/>
            <a:ext cx="792088" cy="34061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arrotondato 13"/>
          <p:cNvSpPr/>
          <p:nvPr/>
        </p:nvSpPr>
        <p:spPr>
          <a:xfrm>
            <a:off x="6300192" y="1772816"/>
            <a:ext cx="1728192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Accoglienza</a:t>
            </a:r>
            <a:endParaRPr lang="it-IT" b="1" dirty="0"/>
          </a:p>
        </p:txBody>
      </p:sp>
      <p:sp>
        <p:nvSpPr>
          <p:cNvPr id="15" name="Freccia curva 14"/>
          <p:cNvSpPr/>
          <p:nvPr/>
        </p:nvSpPr>
        <p:spPr>
          <a:xfrm rot="10800000">
            <a:off x="6588224" y="2708920"/>
            <a:ext cx="787384" cy="1541806"/>
          </a:xfrm>
          <a:prstGeom prst="ben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Freccia curva 15"/>
          <p:cNvSpPr/>
          <p:nvPr/>
        </p:nvSpPr>
        <p:spPr>
          <a:xfrm rot="10800000" flipH="1">
            <a:off x="1259632" y="2708920"/>
            <a:ext cx="796792" cy="1541806"/>
          </a:xfrm>
          <a:prstGeom prst="ben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Elaborazione alternativa 16"/>
          <p:cNvSpPr/>
          <p:nvPr/>
        </p:nvSpPr>
        <p:spPr>
          <a:xfrm>
            <a:off x="2771800" y="3573016"/>
            <a:ext cx="3024336" cy="64807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4 Azioni caritative </a:t>
            </a:r>
          </a:p>
          <a:p>
            <a:pPr algn="ctr"/>
            <a:r>
              <a:rPr lang="it-IT" b="1" i="1" dirty="0" smtClean="0"/>
              <a:t>“Il Buon Samaritano” </a:t>
            </a:r>
            <a:endParaRPr lang="it-IT" b="1" i="1" dirty="0"/>
          </a:p>
        </p:txBody>
      </p:sp>
      <p:sp>
        <p:nvSpPr>
          <p:cNvPr id="18" name="Callout 2 17"/>
          <p:cNvSpPr/>
          <p:nvPr/>
        </p:nvSpPr>
        <p:spPr>
          <a:xfrm>
            <a:off x="467544" y="4941168"/>
            <a:ext cx="1490464" cy="1080120"/>
          </a:xfrm>
          <a:prstGeom prst="borderCallout2">
            <a:avLst>
              <a:gd name="adj1" fmla="val 34035"/>
              <a:gd name="adj2" fmla="val 100734"/>
              <a:gd name="adj3" fmla="val 21102"/>
              <a:gd name="adj4" fmla="val 124779"/>
              <a:gd name="adj5" fmla="val -59327"/>
              <a:gd name="adj6" fmla="val 17019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b="1" dirty="0" smtClean="0"/>
              <a:t>Presa in carico della storia della persona</a:t>
            </a:r>
            <a:endParaRPr lang="it-IT" sz="1400" b="1" dirty="0"/>
          </a:p>
        </p:txBody>
      </p:sp>
      <p:sp>
        <p:nvSpPr>
          <p:cNvPr id="19" name="Callout 2 18"/>
          <p:cNvSpPr/>
          <p:nvPr/>
        </p:nvSpPr>
        <p:spPr>
          <a:xfrm>
            <a:off x="2411760" y="5373216"/>
            <a:ext cx="1728192" cy="1080120"/>
          </a:xfrm>
          <a:prstGeom prst="borderCallout2">
            <a:avLst>
              <a:gd name="adj1" fmla="val 1113"/>
              <a:gd name="adj2" fmla="val 47905"/>
              <a:gd name="adj3" fmla="val -90598"/>
              <a:gd name="adj4" fmla="val 64664"/>
              <a:gd name="adj5" fmla="val -91075"/>
              <a:gd name="adj6" fmla="val 6508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b="1" dirty="0" smtClean="0"/>
              <a:t>Orientamento della persona ai servizi territoriali </a:t>
            </a:r>
          </a:p>
        </p:txBody>
      </p:sp>
      <p:sp>
        <p:nvSpPr>
          <p:cNvPr id="20" name="Callout 2 19"/>
          <p:cNvSpPr/>
          <p:nvPr/>
        </p:nvSpPr>
        <p:spPr>
          <a:xfrm>
            <a:off x="4355976" y="5373216"/>
            <a:ext cx="1728192" cy="1080120"/>
          </a:xfrm>
          <a:prstGeom prst="borderCallout2">
            <a:avLst>
              <a:gd name="adj1" fmla="val 1113"/>
              <a:gd name="adj2" fmla="val 47905"/>
              <a:gd name="adj3" fmla="val -87071"/>
              <a:gd name="adj4" fmla="val 25938"/>
              <a:gd name="adj5" fmla="val -84018"/>
              <a:gd name="adj6" fmla="val 2618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Accompagnamento </a:t>
            </a:r>
          </a:p>
          <a:p>
            <a:pPr algn="ctr"/>
            <a:r>
              <a:rPr lang="it-IT" sz="1400" b="1" dirty="0" smtClean="0"/>
              <a:t>della persona alle possibili soluzione del disagio</a:t>
            </a:r>
            <a:endParaRPr lang="it-IT" sz="1400" b="1" dirty="0"/>
          </a:p>
        </p:txBody>
      </p:sp>
      <p:sp>
        <p:nvSpPr>
          <p:cNvPr id="21" name="Callout 2 20"/>
          <p:cNvSpPr/>
          <p:nvPr/>
        </p:nvSpPr>
        <p:spPr>
          <a:xfrm>
            <a:off x="6444208" y="5085184"/>
            <a:ext cx="1656184" cy="1152128"/>
          </a:xfrm>
          <a:prstGeom prst="borderCallout2">
            <a:avLst>
              <a:gd name="adj1" fmla="val 29332"/>
              <a:gd name="adj2" fmla="val -3220"/>
              <a:gd name="adj3" fmla="val 11696"/>
              <a:gd name="adj4" fmla="val -25187"/>
              <a:gd name="adj5" fmla="val -67558"/>
              <a:gd name="adj6" fmla="val -598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b="1" dirty="0" smtClean="0"/>
              <a:t>Coinvolgimento </a:t>
            </a:r>
            <a:r>
              <a:rPr lang="it-IT" sz="1400" b="1" dirty="0" smtClean="0"/>
              <a:t>di </a:t>
            </a:r>
            <a:r>
              <a:rPr lang="it-IT" sz="1400" b="1" dirty="0" smtClean="0"/>
              <a:t>una rete  </a:t>
            </a:r>
            <a:r>
              <a:rPr lang="it-IT" sz="1400" b="1" dirty="0" smtClean="0"/>
              <a:t>parrocchiale</a:t>
            </a:r>
          </a:p>
          <a:p>
            <a:pPr algn="ctr"/>
            <a:r>
              <a:rPr lang="it-IT" sz="1400" b="1" dirty="0" smtClean="0"/>
              <a:t>p</a:t>
            </a:r>
            <a:r>
              <a:rPr lang="it-IT" sz="1400" b="1" dirty="0" smtClean="0"/>
              <a:t>er sostenere la persona</a:t>
            </a:r>
            <a:r>
              <a:rPr lang="it-IT" sz="1400" b="1" dirty="0" smtClean="0"/>
              <a:t> </a:t>
            </a:r>
            <a:endParaRPr lang="it-IT" sz="1400" b="1" dirty="0" smtClean="0"/>
          </a:p>
          <a:p>
            <a:pPr algn="ctr"/>
            <a:endParaRPr lang="it-IT" sz="14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3131840" y="188640"/>
            <a:ext cx="2664296" cy="14401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 smtClean="0">
              <a:latin typeface="Book Antiqua" pitchFamily="18" charset="0"/>
            </a:endParaRPr>
          </a:p>
          <a:p>
            <a:pPr algn="ctr"/>
            <a:r>
              <a:rPr lang="it-IT" dirty="0" smtClean="0">
                <a:latin typeface="+mj-lt"/>
              </a:rPr>
              <a:t>Il Sinodo chiama il </a:t>
            </a:r>
            <a:r>
              <a:rPr lang="it-IT" b="1" dirty="0" smtClean="0">
                <a:latin typeface="+mj-lt"/>
              </a:rPr>
              <a:t>Centro d’Ascolto </a:t>
            </a:r>
            <a:r>
              <a:rPr lang="it-IT" dirty="0" smtClean="0">
                <a:latin typeface="+mj-lt"/>
              </a:rPr>
              <a:t>dei bisogni “</a:t>
            </a:r>
            <a:r>
              <a:rPr lang="it-IT" b="1" dirty="0" smtClean="0">
                <a:latin typeface="+mj-lt"/>
              </a:rPr>
              <a:t>luogo della Carità</a:t>
            </a:r>
            <a:r>
              <a:rPr lang="it-IT" dirty="0" smtClean="0">
                <a:latin typeface="+mj-lt"/>
              </a:rPr>
              <a:t>” </a:t>
            </a:r>
          </a:p>
          <a:p>
            <a:pPr algn="ctr"/>
            <a:r>
              <a:rPr lang="it-IT" sz="1400" dirty="0" smtClean="0">
                <a:latin typeface="+mj-lt"/>
              </a:rPr>
              <a:t>(</a:t>
            </a:r>
            <a:r>
              <a:rPr lang="it-IT" sz="1400" i="1" dirty="0" err="1" smtClean="0">
                <a:latin typeface="+mj-lt"/>
              </a:rPr>
              <a:t>LdS</a:t>
            </a:r>
            <a:r>
              <a:rPr lang="it-IT" sz="1400" dirty="0" smtClean="0">
                <a:latin typeface="+mj-lt"/>
              </a:rPr>
              <a:t> I, n. 97).</a:t>
            </a:r>
          </a:p>
          <a:p>
            <a:pPr algn="ctr"/>
            <a:endParaRPr lang="it-IT" dirty="0">
              <a:latin typeface="+mj-lt"/>
            </a:endParaRPr>
          </a:p>
        </p:txBody>
      </p:sp>
      <p:sp>
        <p:nvSpPr>
          <p:cNvPr id="9" name="Callout con frecce a sinistra/destra 8"/>
          <p:cNvSpPr/>
          <p:nvPr/>
        </p:nvSpPr>
        <p:spPr>
          <a:xfrm>
            <a:off x="2843808" y="2636912"/>
            <a:ext cx="3240360" cy="2448272"/>
          </a:xfrm>
          <a:prstGeom prst="leftRigh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Attualmente in diocesi </a:t>
            </a:r>
          </a:p>
          <a:p>
            <a:pPr algn="ctr"/>
            <a:r>
              <a:rPr lang="it-IT" sz="1600" b="1" dirty="0" smtClean="0"/>
              <a:t>abbiamo</a:t>
            </a:r>
          </a:p>
          <a:p>
            <a:pPr algn="ctr"/>
            <a:r>
              <a:rPr lang="it-IT" sz="1600" b="1" dirty="0" smtClean="0"/>
              <a:t>2 </a:t>
            </a:r>
            <a:r>
              <a:rPr lang="it-IT" sz="1600" b="1" dirty="0" err="1" smtClean="0"/>
              <a:t>CdA</a:t>
            </a:r>
            <a:r>
              <a:rPr lang="it-IT" sz="1600" b="1" dirty="0" smtClean="0"/>
              <a:t> cittadini</a:t>
            </a:r>
          </a:p>
          <a:p>
            <a:pPr algn="ctr"/>
            <a:endParaRPr lang="it-IT" sz="1000" b="1" dirty="0" smtClean="0"/>
          </a:p>
          <a:p>
            <a:pPr algn="ctr"/>
            <a:r>
              <a:rPr lang="it-IT" sz="1600" b="1" dirty="0" smtClean="0"/>
              <a:t>33 </a:t>
            </a:r>
            <a:r>
              <a:rPr lang="it-IT" sz="1600" b="1" dirty="0" err="1" smtClean="0"/>
              <a:t>CdA</a:t>
            </a:r>
            <a:endParaRPr lang="it-IT" sz="1600" b="1" dirty="0" smtClean="0"/>
          </a:p>
          <a:p>
            <a:pPr algn="ctr"/>
            <a:r>
              <a:rPr lang="it-IT" sz="1600" b="1" dirty="0" smtClean="0"/>
              <a:t>Parrocchiali</a:t>
            </a:r>
          </a:p>
          <a:p>
            <a:pPr algn="ctr"/>
            <a:r>
              <a:rPr lang="it-IT" sz="1600" b="1" dirty="0" smtClean="0"/>
              <a:t>(cui 5 </a:t>
            </a:r>
            <a:r>
              <a:rPr lang="it-IT" sz="1600" b="1" dirty="0" err="1" smtClean="0"/>
              <a:t>Assoc</a:t>
            </a:r>
            <a:r>
              <a:rPr lang="it-IT" sz="1600" b="1" dirty="0" smtClean="0"/>
              <a:t>.)</a:t>
            </a:r>
            <a:endParaRPr lang="it-IT" sz="1600" b="1" dirty="0"/>
          </a:p>
        </p:txBody>
      </p:sp>
      <p:sp>
        <p:nvSpPr>
          <p:cNvPr id="14" name="Rettangolo 13"/>
          <p:cNvSpPr/>
          <p:nvPr/>
        </p:nvSpPr>
        <p:spPr>
          <a:xfrm>
            <a:off x="539552" y="3212976"/>
            <a:ext cx="2160240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Centro d’Ascolto Foraniale di Sarno</a:t>
            </a:r>
          </a:p>
          <a:p>
            <a:pPr algn="ctr"/>
            <a:r>
              <a:rPr lang="it-IT" b="1" dirty="0" smtClean="0"/>
              <a:t>S. Michele </a:t>
            </a:r>
            <a:r>
              <a:rPr lang="it-IT" b="1" dirty="0" err="1" smtClean="0"/>
              <a:t>arc</a:t>
            </a:r>
            <a:r>
              <a:rPr lang="it-IT" b="1" dirty="0" smtClean="0"/>
              <a:t>.</a:t>
            </a:r>
            <a:endParaRPr lang="it-IT" b="1" dirty="0"/>
          </a:p>
        </p:txBody>
      </p:sp>
      <p:sp>
        <p:nvSpPr>
          <p:cNvPr id="15" name="Rettangolo 14"/>
          <p:cNvSpPr/>
          <p:nvPr/>
        </p:nvSpPr>
        <p:spPr>
          <a:xfrm>
            <a:off x="6300192" y="3212976"/>
            <a:ext cx="2160240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Centro d’Ascolto Cittadino di Angri</a:t>
            </a:r>
          </a:p>
        </p:txBody>
      </p:sp>
      <p:sp>
        <p:nvSpPr>
          <p:cNvPr id="17" name="Freccia a destra 16"/>
          <p:cNvSpPr/>
          <p:nvPr/>
        </p:nvSpPr>
        <p:spPr>
          <a:xfrm rot="5400000">
            <a:off x="4058232" y="1998552"/>
            <a:ext cx="792088" cy="34061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3794" name="Picture 2" descr="http://www.diocesinocerasarno.it/2011/wp-content/uploads/2012/02/Copertina-Brochure-Caritas-190x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5013176"/>
            <a:ext cx="1809750" cy="1238250"/>
          </a:xfrm>
          <a:prstGeom prst="rect">
            <a:avLst/>
          </a:prstGeom>
          <a:noFill/>
        </p:spPr>
      </p:pic>
      <p:sp>
        <p:nvSpPr>
          <p:cNvPr id="33796" name="AutoShape 4" descr="data:image/jpeg;base64,/9j/4AAQSkZJRgABAQAAAQABAAD/2wCEAAkGBhQSERUUExQVFRQVFRUUFxUVFxUVFhQVFhQVFxQUFRQYHCYeFxkjGRQUHy8gIycpLCwsFR4xNTAqNSYrLCkBCQoKDgwOFw8PGikcHBwpKSkpKSwpKSkpKSwpKSksLCkpKSksKSkpKSksLCwsKSwsKSkpLCwpLCwsKSwsLCksLP/AABEIAMIBAwMBIgACEQEDEQH/xAAbAAABBQEBAAAAAAAAAAAAAAAEAAIDBQYBB//EAEoQAAEDAgMEBgYGBwYEBwAAAAEAAhEDIQQSMQUGQVETImFxgZEyQqGxwfAjUmJyotEUJIKSssLhFRYzc9LxU2Ozwwc0Q4OTo+P/xAAYAQEBAQEBAAAAAAAAAAAAAAABAAIDBP/EACERAQEBAQADAQEBAAMBAAAAAAABEQISITEDUUFhsfAT/9oADAMBAAIRAxEAPwC3YpGhIMT2016XE7Kn03QkGpwCkma5SMQ4KeHqQgQnoZr1x9VC0ZCGqKNtdJzlLTxUTukUBeuCopan6RE0aqr86fTqqWrQFcKgpVVKHLJ04BdITcyQKlpQugJSuSpHgKRrFE0qVpSkraae2mmscp6ZUnOC5lTw1dhSR5FDVCneVC8qWg6rFX16atKhQVcJgqtqMQz2o2oEM8JAYsSUhSSTmlStcmMppxYUJJmSDlE0p0ICXMlCjUzEpwlMlEZFx2HUg6eF3oCnsoISBybmRjqFkM6kpGypGFc6Ap9OmpJ6QKKao6cKQOQnZXQ5NlJROzJApi6CoJA5SNehyVw1IvwURraqmZVVFszHNMtgNklwFryZ81ascsy6R7Xpzih2OTjUSnHuULnJPcmzCQjehKpRL3oWsmAJVKEquRFYoKuVpGFySHNRJSXFNy7Uug2VlIK6yTyFzMmPqKFz1AVmTRWQnSpB6kPbVUwrquD1Ix6ksGVURTcq5imOIDBLiAOZIA8ygrDICmnDhUOM3yoUxZxf92w/eMD3qjrb716py0GR90Z3fvER5BYvcjU5tbasWtEuIaBxJAHmVR47erD09CXn7Nm/vOgeUqlpbtYzEHNVdk7XHM4dw4exRbf3VbhmB8l5gy55huaRAn1fHh3Lnf0v+Nz8/wCrbZ2+lOoSHDLyIOYeNgR3xCvqeJBEggg6EXB7ivP9jbCNaoabuo4TBAOsTe8xbnyRbqeJwTusCWz6Qux3eOet7FXP6f1X8/43HSJ4es9gN5GVAJOU9pse48O4wrZlZdpZfjnZg4FOCDFdSU6qgJyqt21ig1oYSAX28OXj8CptpbR6Kk5+rtGt+s82aPPXsBQmyaGYiq92d7vXiLaZWt9VutvOVz76z03zP9VTcSASS8Ce24vr7lfbH242p1czS4WkEGe+NCpNpdWm4gkQ1x7ur29ywm5zRVqRW6x9Fup1YXTMdWMpiDzXLnrHWzXqLaiWdB4WnkblknX0iXHXSTdSl69E9uFTEpEKEPT80pCKooCFLUaoHrUAasxVuJCsXlC1qUrQVTkkScOklG0yiGQgKdZSdNKy0KeQonVAoHuKjLu1AEpuZQCskaqCJD1KyogOmUjK6kB3r2i+mxhYXAScxEgHSASPE+CqKuDxBEvpPm0Ol0kcLlp7PM9i0WNxway4JDiGWE+lZQY3BOaeoLZGmDJvEm40C4fp9duPiiwtAU3S/Dvqfeef6fJWjwW+bKQgYUtHJhb+V1c092HgD6Yiw+tEnh6ar9rbPqYfKc2cEkdotPrSFybEU/8AxCoetTqt/ZlBbybz4fE0MlOpldmaeu2AIM31nRSYLY9SszOGMgkiHBk2MHRvPtQ+O2a1hio2iDyDgD5B8+xSO2Bj6ba4e6rTuOsQYBdD5MRbUe1a44qjUEZ6bgbRmaZ8JWCZsylUMNpAn7L5J8CCUquwaYBllVnuGszLR2+1Rvtd7V3IY+XYdwa76sy0/l86Khbjq+EdkqtIHIyQe1p4eEhMGy2j0atRvz2OUlTA1CI/SS4cnh5HkWkf7plsGb9X2A2vTqgQYJ4H4HQ+CPzrDnZlRoJaaROsCATH2ZBJ00Wk2fnZT67i5wEkDrR9lvErtx1a49c4scbiWtpkvIgXvzm0dqG2Tha1brF7qLYljRBcbzmfPu+TS7axD2NZWqdW5c2nAdkaI6zm6OeS4DsErY7NxIcGniWzHeFz7u1vmZAmN2NXexzena4EQc1MAx3tWRwOyhQqSypSc4PYS6XtBySMudzcsXPFegbRd9C+Ncp9y8xp1KzsVVbmimwwG6tc3IDGXTn2rDbfHaVUelh6n7BY/wCIRuBxXSCQ17YMQ9uU+SE3erk0sp9RxaPu2LR4Ax4I91Tku3HVvpy65n1OWrmiYwrpC6ubjnoeqUQGrhakK9zUg1FPphD1GLaR2XE0pILzzB71tgCo0tPEtEtPhqFc4TaLajczDImOIg8iCsG1qIouew5mEg9nEDgRoVjyavLcmsmOqKiwm8jS36QEOHFos7w4KOtvET6DQO039gTrOL7MmvrhupA7zCzFXa9R3rR923uQpqzrdRxrBtWmPXHvUrNqUz67fOPesph6Ln+iJjXT4pPaWmDY8kacbfD9d7Gi8mbdmn4i1W+2KRBe1tiGtaDrfIAFXbg7GcJqPBGhAPDl43nwCt9oj6V/3gPY1cO7tdeZkZypTqPcTVqtJEgB7qv7wytICJwOLruc1j3Z2NJh05vV9UkAkd6zO/NV7cQ3I9zOq6zTAP0j1r9n04Y3wE8f8MLDSzxNOp+iDo6gp9Z2YmbgvI1AJFzwVNhcNkH+Fg6h4ufUdmP/AMggeC0T6YOCcD2/9RYnezeN2HDKNBoksa5xPdBvrqDYHmeNhLmvhg8f+Upg/WoV6QPlofEKy2HXxBD6VZj8mR0PfEgQQGyCc3w9ixG7O85fVNOqwGdJAJjSQeYtb/cehbAwgY2vBkFxjTSHQpKnZZoYd2Z8CWWESTdswIRjdu4V5h9LI13ovcxsHnpce1A4jCtewSASGiJExLmD4rPbM2tSxLixtJrctyQwM46SDx7uCkuMJs6AXA5uqYkyJkQZhENlG7LwoH0bRwqNH4o9oQVbaVFhyuqNaRqDNu9dvy/1z/Q3eFgLqc6R/M1G7CxDWhhcQ0QBLiAJg2BPGwVTt7GBzqbafXeRIa3gDlIcTwHFH7D2EMzTWio7QNPoMB4NHxXGujQYl4cx+Ug9V2hB9XsXneEogYquTa7H/wD0Afmtkdh03XGGpxJFnlpsSOXYhK+79FpnonsJ+rVb8SpCd2iIeO1p8239ytABJnhHjKpKGy+j9F+JYTGjQ8W04FQ7Vx9WhS6UVekAeGltSkGRmBgmADwC3x9Z6+NO0prnLL7G33ZUOWtlpng4HqHsM+ifYtCawIlpBHMGfaF6XBMHpGoEKXqN9dOARVeg6lVMfXULnpTpqJKElJKeStqhda9Ma0Roey/DtTgyAvM7ezqgzQePMclzKI1M9qQanH9oW4HUplGGZeK6ApTTgayD71cbsbMpOqkYoOa0tlhJLGl08XGLRK1esmic60GwKLWYRrmtBcYk34gkkxre3grvZOzqdR8vbctzDhEGCOft4IbCbGptDhSrNa0aNzZ+En1/YrLZeDqMc7K+mZDesZOs2sbae5ee3fbsvqNINENAAHAKgxp+lf8AfHvarYCv/wAo/vj4KhxVVwe4uic2YgSRIM2PghMdvPgH1qoc0WAIOaQZzuPLtWr2fWBaAOB7fqgarZi6pdumHMAA0J5awOXYlJI/Uz4/9ReW76N/WB/lt97l6Y/Exgn2ktkET9sH4oDZu2S0OaKbXQ6DL2t9UGwKNTzbd1s4qn3n3Fev7vehU7x7iqjHbWY5hPQNaR646MkQROgnyR+6u0GvbUiQOZEeiXNcPMKQIDqH7o/jYsPukIrVR82L1vcHh21SGEkSDcSDIgiDEcFK3cam0kse5pOpysk95ABOqkds21YffqfzKl313WLndLTFzqJI+T88L3GChtcCZio4XNz6S0DxPCypcGMFs/DUqTbDrRdxBmY4ujsWk2fUBykXBIuqqoAHGACM7gRyh0RrZH7NIa1oGgJA7g4ws60uMKLEfbf/ABn81maxD3Pc9xtfWLSB8QtEyrlLgWvPWJBDZEGOXiqjaeADnFzJE3c1zHwTzFloJdiVyHOpkyBME9hugd9Kc4bEdnQv8nhqP2ZTbTJc97cxtxAHPXiht5XNfQxGUg/q5NiD6DsyeforyzMiMLjqlIhzHFpHI+8aEIRxXMy9OuLU4bfit67WP7uofiPYrLAb2MqkNcCxx0kggnlPDyWELpSDu5OjHp5ckHLB4DeGrSgTmYPVPLkDqFe0d7aRF8zT3T7Qt6zjQZ0lTf3jof8AEHk78klJ50wlSA9ihYpQ5eWu6Sm4LYYDd2l0QrdG+rLGkU2kAuJPWN3NEDv4LEO8fivV9hsjD0R/y6ftAJ96z16aiXAYKkwDJTYxxAJaA3MJFwSNY0mVU7z4Jz6lMhxaIyujUjNb2FyLqPbTqOflcDHEkAm8xzV7syhmOcjQCBycRfyB9q56WLpbHZF69S3OnmjlxUg2M3hiR+1RcP5Sjtv0f1h5zfVtysArHZ+zqNWgGNc0VW9Z5iXE3mRqR3LSUbdkuGmKpfib/KmPwlYGBWpu7c7o961ey932Fgc/rZg0gdZuUeclZ/8ARXzE2LsuvDNl758VJG3EYwWFaeFqp+Ll178a4gnrGI9NhtPatb/dmj9r94qk23svoqjRTBILZMwSCDFtPepK/wDScZkLMhyu1HUM/h7FEKuJb/6LtfqD4AdiuMLg6Qo9JXeWGXABuWTltYR/Qc0Lhia2boGVMgDjncYmAYDYEEkxpKCrjtCpEOomD9g3/EpcDt51HPlpQHzNnDWZI6xjUqbCYSuGvcS92VrDGYmxmSIvPZ70Xs6q2scorFrtIfmAnkHZte+FS6bMBYXenI5pyejHFwn8JVu3/wARWcaR8HH4sVfQruc8NBIcXZLzrMctJ4q2O79bmw+XxYoKVm8dIuktMFxJEjQumJsrFm8eEPCoO5//AOiCrVcryHNZmY7KZYwiR4CeCnxtE0yA/D0ZIn0GfBykgxWMw7gcrqgcSbktNuE6oXC4Z9UZnOJpsdAGgPW5DXVT4trWhpdh6QDxLTBvpyf2hG4BwOHdlaGgE2GgIcDxMoQihusHNDmuib6uHuUn93ao9Gs8d1R6udln6Jvj/EUSVplnDsrFDStU/fB96FxuDxWRwfUJY5pa6RTNnWNxfitYUJtMTSf3T5EFKeIP1TZT8a3LUeOT3DycUDVxwGlyu9sjnYKJTcyrjtQ8h7Vxu1uye5Z84MWIqJGqhxXB0K6StzqJN0iSggrqfJI22UiRIPETyUtGkIvK5NIl6/gOrTYOTGDyaF5MaVx38eXavWQ6B2Ln01Ffttj3BpDZa03FieF+7VarZtItpNDvSiT3lVeEZmeOWp8FdgrMaZDa7Zr1CeBjyCW3tuDC4ZjabZe4MmCWnM4ZvS4CxNuccV3abQatQ8czkXt3dwV6DHNHXaxpsJJhto52JELQRbkbxGq3JUsZgS4uvFgCeEDThHakwmR98fxqXdbdzox0jxf0mzYzwMcLc+ahw2rPvt/iUTq21sRmdmc9pDiAGGmG2PAOaS7xKkrYqpUFN1QAOLDEcRmiSBYGxVZtvD5sRUd9R31gMsvN41v2aq3xhtS/yv5ihKDH4J4a1+eznvgObmALXWjsvojqG0MS0ADE0j95ke9EbQpzh6UEiH1TaL30uFjcZhK1TEPy1qresYa15aABwgWRbJNrUlvqNRhMbXpAhlTDjMZOlz88EHiulq1RJoFzoALLSSYvl114rO4nZ+JZriKw5fSStPu0XPGGc4yZaXEiS7rxrz7Uc2X4epZ9WOyS4ZM9yKl4k6P4c1ZO3wGoYMo5vh/lljwlCYe1Qf5v/cVdjXOGIeAeoHZS3LYzNyea0wsMRVa973gRmIdcQbtBurPeTbFOiGB5bJe0gOcGzBkASDMwq7aP+JU/ZP4AqvfnY731GvHWBFp9Wcv5e5SXm8RbUp0nCCCXR4t/ohMKA3DuFgIf2cSo/wBGczDtk2NTqjkMpv4/BVtPZz35nOdLGkkNJtaCYHxQWx2Vim9EJc3U+sOaN6Ycx5hZ3CbtsqMDrCZtl5GNZTnboN5jyP5pDQSocY2abx9l3uKov7pRo4DuzD4pj91nD1/xPUHl29VN3T1ALgudYazM+4qgfRe0TlMHQwR3reYzGPZXLWjQjrG5Mgak66qZ20MR9g+H9Fw6/bLn/v8Ap0n5b7ebud2JnSBehbQxFZ9J7XMYWlpmLGAJsYsbLCvwziMwbA4SZtE2PFdPz78459/n4oGm3xRuCrknLrA1QBaUXgKTg6SDEfPeusc8HkFdXIHJJbWG0ntsBr568kQ4mAJE9+nZOkoDCyXN5Aj2EKR1N2piO8cVy9n2Mw4uBrJv4ngvScLj+k6Sx6lR7IGpy6HxuvKqdTKQYOs6jgV6RhsZLQZItJueXt0RW41WygIzRE/BWIcqjZFUilTDjdw9pBdHkD5Kya5akTJY3EfSVBwzOv4rZ4U9Rv3R7lhMS7M9x7XfxGVt6LuqO4e5KEPdY9x9yyeCd1qf32fxBaPG4jLTc6CYBsLk8FkqWKDMrjcNLXW4xeyE0tbduk9xcc0uMkyOBkajgUFtekGPY0EkCnF7n0ij6O8FF2X6QAuEwbRwgnQHsVft+oOlH3P5ipB8Yf1en9+p7wszReG4p8uA6z7GBeOZWgxlX9Xp/fqe8LzfflxJcGzPS3j7rljvnymN8XLrW7erAtbBbJJBAg2gRYFWG7Duph+wj+MLy3dSqQ9+aT1RrJ4r0rdqpNOheLgdo66zxx4bG++vKSrxh+k/93/uI/Ebr5nud0pGZwfGUwCJAtmjQ+wKh2bUdEvcXu6R0uIaJipGjQBwW4L10cmZ2m2KjxqcrL6epEwtAaLalMBwDgQ0we4ELPbYf9O8fZafwq8wNf6NskTkabagFoiQpA94h9GOx7fcVUYR46Kp+1/CFZ7frh1DMDILmkEeKytIlzwPVl3ZJLJj8I80FtdiP+i/aPwPxR5Kp9guBpzxDv5R+asszp4R4zCWVRtzeM0KtNgpPeD1nkCwaZADST6UgHuHba5KqduYfM6gRFqoaZzCWlrjFjzaPNGHMAYdJMRPDmpPN9sANxH7p8v9lPteoAwFpjr05tPVLwHajkUDve97MTYCImT9502+dVS4rb7z1c7TcerA56krx3if/Tf+Xo885aqiWuowT6TCDyuCDpbis7tLBRSMOEDKBZzT1WkQMwiYI8kLQ2vUdSqODo6JrHBoa2DmfFyROh4IfE7Qq16YZ1oMEgaSNDdduJ423+uXXflJAgwTQZgePvRBZCHwgeAQ5rgCLHla3mi69RgGrpXfycvFAX9oSQpeElz8qceqU91cNH+C3wlOdudhjrSHt/NS7K29Tr2bIPAH1hxiOSsMjXkEgkscYmRDspaSOfVcfNemyMKxu5eF/wCF+J/5qXE7uUhTdAeBB9d3uJVsyuM2WRmjNFpiYmOUofamNaGObnaHRYZhPDhMoxadTrAupd7j+Bw+KNxGJyMc76oJ8gsn+mODm3+twHGJ4KZ+PqEFpcCDIIgaI8adiDpRGmvKeJk8VsKJeQCHN0Hqn/UsY1scB7UeNsVQModYZYItoZieVvJV5OtHinPDHElsZTPVMxH3ll8O5pc0ECJGtwe8cQoK+81Z7SwOaNQc4Atob81XDFvaZzMIF4kE+EI8adjbVtjMe4OLGTrYOAPeAYVXt5+SoXRctEwYFrDWeACGp7yVYFx5DTvVVtvbJdGpqO6ogCJnq27ysyHXWbZNRxp5QGskgySSSb30tHBZjebGkZnNNy+AfA9nZ7V2s59JxbLmukh17g8RbW6EqjP6XWvN735q+tfEWycXnqEkX6MBxt1iHa2W03crAU6U6T/NzWPp4drTYRPKyNoY17AA17gBw5exWe9VvrGqwm12tEGfSJ83mLxfUcVqNg71fpUiGseJJb1yIkAHNEcdF5e6u/mRy1I8CQu4THPpei5zZFy1xbPYYKrBHpG2TFYkxJa3SQBrGo7EbgGEsa5pbOUNm8w0ixGh9FeebN2y4CHOL+AzS4gcBmmVp9n7fcAWNblyOyuDgCQdTBBvxR9N9DsdgntpPzPJGYOF+M6AaASR3IHZMS4fN7T3qTHbWc5sGL62jugqmFXrakAkaEib8YV4jWt3Wq/Ru+8P4R+SuS5Y/BYwwejdABghvNEjFPj/ABSD2njKsS42tV6tM8q9H21A3+ZTYjEZeBM8gsnt/GvZRzdI6M9J0m8Q9hE3EG3sUtLbjXlwbWLgL9U8OGvgPApxM5v/AFH9LTgHSoLAH0X8/FZijgWAtJbfKTB+tEiI0Ws3jq9I+nF9W3MwerryVOyzjmaJpkgXmdRFuF9UeMns276VLnuptlrWgXuGgkQY1J7kZsmu97yHEiGFwkiNRoAO1LHYZzmhoBBk8Dob8O4puz6JZWHMtcIvJs02t2JwWn/o7o9M98AWPZF+KjrYN0RJPKw4+CMq1nB0FpJkx1Tw5e1Oq4zQ5HAWgxorArhsYH5P5JI7+04sAfEGUleKCbK2i5gkNLyx4dlGrgbFvjp4rU4TeEXJpPbMjI5xi/EQ3RYHB40ksAhuWxIJJdMdvzKLO8NQGBl5aO+Dl13+jqSX1dbynt5gdmNI5oDZzOsOMWnifPtQmNptrF9UNABDtZJENjXwKzFLbFQxdt+Qd/qRp2/VDHNhpE5ZM8R7defBZGLY4xpIi9vrHmPyUn6V2fjPxKyo3kqROVmpbo7QAH63anv265zSH06ZB+zeeFybJ0Yv6u0XZQ4ABpJaBLiTBcM0z9n2hSHFvInK0CNekeNOxZartZjQMrSAfVcT1bAWnhAA8Cmf2/wA9n9VuMdbF5VkAlksNhIcTwJ0c29geKF6PFSMzmZIHIE3EixPBVdPbIB0E8SRfzmynp7xPMNyMj7pmO+UX0efbUHC9E0k8XcLWAKVHZ7KjG1XvfThwyxBJMy2BBIPVnsgqoxO2HP6r/RjN1CRIJA5d/mriqHVKNN1EiWueYdIzTlAMgajKdfrLEbrmI2HTeS4vrSdXOYwySeXiqzFbEgTTqNeBqC0sc2dDBsRIiR8UfiMbiSIfTY4nj0sexQ4SjUBc54az6N4s7OSSJbwFg4NPgnIzLf9VrdnO4x5p5wRA4ea5/aT44SDGnzyTTiXEXdq2SA0cYt7Qsti8Nh6LqDcp+mPDraBzp7PRAUJ2c7s81HhKwAvAAmHCxEynOrPPo1CdeA9qx5T4UrNmOF5COwZqMc4kg5jJJJJnie1Uzsa5vrnzGvMJhxzzpUcfH5laTU1cTP+39VWbRe5tN7g6IbPd3KmONfxe794/AKGrXLgQXPIPCXfkkLPdTa9QZ2EEtID28pmHQe2W27FoG4986ecADxXney6r7tzOiC4NlwGsEgDjZHgu45vx/6k1a1W3sW7oCHObBLQACDeZ4W4c1X7GrtYSSNW8geXGRCoKpnn8971ypi3ZHNBuWkWIv2RJvwQl1/eQdPAP0YILZIjPxMi5HjwRmJr5nEkNBcSSQ4CfNefF/bor/A0WvY1wIBi4cIuLa6LVkGr0YsfWaD2uaPghqeLaMVSLnAgF2Z0ggSCLwq7E4MgaWEXFx5hDOqQ7u+dFlNNjsXSdWJ6ZrRMg3OrQDYNPag8TjaIENrFx5lpHGdIKrnxmmJEBQ1HCDbjyURztp0yfT/Cf9KSr6WGBEz7B+aSkqsI8uBa2x7gOI5dkq5w+yAb9ZS4TZrGGWyDpMme1WLHx6x8yt4yio7LuDldYQLd/wCaKq7PLm5crwPuk/Bc6X7R80+3NWEEzd6B69iT6J4gDl2KDaeyntpnI1xdIOnIq0bTHOfauPpNNlYmPxctyg+kZJBGknT2J2CxtFoIq0y8zbK4NAEe26v8Ru/TeZObzsoTupT+0oKfG4hjoNKk5gAOYk55vbhb+qttkbG6Sk15qNBOaxIsASNNeHtUo3ZpgRLr9qPw+zAxoaCYHNBA7ZIplhBDrFnVvl0vp8wqQ7Se0kZjPOTK1VXZQdxPkqt+5wN859iManXU+XBbN6HZROOqAxdvRyBbSeKpK+2HvqGXl8u9IyJvYxwtwR7NzR9c+xTt3YPVl5IaZiB4+5InVnuVZN2cyLl0zeA0+1MqbOuYJuAL9kX07EWxsarrnCLCUZFoKrsUFoAqs7ZMX8EqexXt0fSGo9In+VdOPbxBH3mEfBd/TaXHL5f0XKya1iV+AYAGl7c0H0T8FC3ANvJOuoNvcmvcyp6PCeEe8JoxTqfpAlvPU+PNdJ8Zqy3cosJrSM2UgDidXTY9nuUO1NmsNVxyxMGJcAOqNBKdu/ixT6QnR7w4HhHW/NT47FCo8uboY9gAPuVPq/xSUt3WAsIPoz3ukzf2+aOGAZxY0qYAphafkLQR/oLBoxv7oSOEb9RvkPyUl011Tt9qsSkxGxGGo52W2pF9Z5eduxFt2ZA6jsvZAi/C2oRLq8F95MaCSY5wLxdEYSjnYHAty8y4AdvFYn1q/FY7D1G6R3tOU/kVGcU9p6zJ8AD5tVtUotHrs8Jd7goH1G8CT7B7VvGQVPGMNrt8LJuKAyOIINjoiH5T6vu/JB1MGzkR3H4JCsbioCSK/stn2vP+iSMQxp9ynppJLSTxcfPBd+fYkkopaevifgpXG3zzXUlI0m/n704HTv8AiUklFwJTokkhJGFPqJJIRw49y78+5cSUiJ18FwfFJJSSfPsSaL/PakkpOVeChqNSSQkNJo9pTuHgUkkoxh9y6/QpJJCXAsBNwD33V46g0Ns0DuACSSzfpigxbzm1PFD5Y0+bJJLSph4odxSSUCaNVyqEklAO4pJJJL/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798" name="AutoShape 6" descr="data:image/jpeg;base64,/9j/4AAQSkZJRgABAQAAAQABAAD/2wCEAAkGBhQSERUUExQVFRQVFRUUFxUVFxUVFhQVFhQVFxQUFRQYHCYeFxkjGRQUHy8gIycpLCwsFR4xNTAqNSYrLCkBCQoKDgwOFw8PGikcHBwpKSkpKSwpKSkpKSwpKSksLCkpKSksKSkpKSksLCwsKSwsKSkpLCwpLCwsKSwsLCksLP/AABEIAMIBAwMBIgACEQEDEQH/xAAbAAABBQEBAAAAAAAAAAAAAAAEAAIDBQYBB//EAEoQAAEDAgMEBgYGBwYEBwAAAAEAAhEDIQQSMQUGQVETImFxgZEyQqGxwfAjUmJyotEUJIKSssLhFRYzc9LxU2Ozwwc0Q4OTo+P/xAAYAQEBAQEBAAAAAAAAAAAAAAABAAIDBP/EACERAQEBAQADAQEBAAMBAAAAAAABEQISITEDUUFhsfAT/9oADAMBAAIRAxEAPwC3YpGhIMT2016XE7Kn03QkGpwCkma5SMQ4KeHqQgQnoZr1x9VC0ZCGqKNtdJzlLTxUTukUBeuCopan6RE0aqr86fTqqWrQFcKgpVVKHLJ04BdITcyQKlpQugJSuSpHgKRrFE0qVpSkraae2mmscp6ZUnOC5lTw1dhSR5FDVCneVC8qWg6rFX16atKhQVcJgqtqMQz2o2oEM8JAYsSUhSSTmlStcmMppxYUJJmSDlE0p0ICXMlCjUzEpwlMlEZFx2HUg6eF3oCnsoISBybmRjqFkM6kpGypGFc6Ap9OmpJ6QKKao6cKQOQnZXQ5NlJROzJApi6CoJA5SNehyVw1IvwURraqmZVVFszHNMtgNklwFryZ81ascsy6R7Xpzih2OTjUSnHuULnJPcmzCQjehKpRL3oWsmAJVKEquRFYoKuVpGFySHNRJSXFNy7Uug2VlIK6yTyFzMmPqKFz1AVmTRWQnSpB6kPbVUwrquD1Ix6ksGVURTcq5imOIDBLiAOZIA8ygrDICmnDhUOM3yoUxZxf92w/eMD3qjrb716py0GR90Z3fvER5BYvcjU5tbasWtEuIaBxJAHmVR47erD09CXn7Nm/vOgeUqlpbtYzEHNVdk7XHM4dw4exRbf3VbhmB8l5gy55huaRAn1fHh3Lnf0v+Nz8/wCrbZ2+lOoSHDLyIOYeNgR3xCvqeJBEggg6EXB7ivP9jbCNaoabuo4TBAOsTe8xbnyRbqeJwTusCWz6Qux3eOet7FXP6f1X8/43HSJ4es9gN5GVAJOU9pse48O4wrZlZdpZfjnZg4FOCDFdSU6qgJyqt21ig1oYSAX28OXj8CptpbR6Kk5+rtGt+s82aPPXsBQmyaGYiq92d7vXiLaZWt9VutvOVz76z03zP9VTcSASS8Ce24vr7lfbH242p1czS4WkEGe+NCpNpdWm4gkQ1x7ur29ywm5zRVqRW6x9Fup1YXTMdWMpiDzXLnrHWzXqLaiWdB4WnkblknX0iXHXSTdSl69E9uFTEpEKEPT80pCKooCFLUaoHrUAasxVuJCsXlC1qUrQVTkkScOklG0yiGQgKdZSdNKy0KeQonVAoHuKjLu1AEpuZQCskaqCJD1KyogOmUjK6kB3r2i+mxhYXAScxEgHSASPE+CqKuDxBEvpPm0Ol0kcLlp7PM9i0WNxway4JDiGWE+lZQY3BOaeoLZGmDJvEm40C4fp9duPiiwtAU3S/Dvqfeef6fJWjwW+bKQgYUtHJhb+V1c092HgD6Yiw+tEnh6ar9rbPqYfKc2cEkdotPrSFybEU/8AxCoetTqt/ZlBbybz4fE0MlOpldmaeu2AIM31nRSYLY9SszOGMgkiHBk2MHRvPtQ+O2a1hio2iDyDgD5B8+xSO2Bj6ba4e6rTuOsQYBdD5MRbUe1a44qjUEZ6bgbRmaZ8JWCZsylUMNpAn7L5J8CCUquwaYBllVnuGszLR2+1Rvtd7V3IY+XYdwa76sy0/l86Khbjq+EdkqtIHIyQe1p4eEhMGy2j0atRvz2OUlTA1CI/SS4cnh5HkWkf7plsGb9X2A2vTqgQYJ4H4HQ+CPzrDnZlRoJaaROsCATH2ZBJ00Wk2fnZT67i5wEkDrR9lvErtx1a49c4scbiWtpkvIgXvzm0dqG2Tha1brF7qLYljRBcbzmfPu+TS7axD2NZWqdW5c2nAdkaI6zm6OeS4DsErY7NxIcGniWzHeFz7u1vmZAmN2NXexzena4EQc1MAx3tWRwOyhQqSypSc4PYS6XtBySMudzcsXPFegbRd9C+Ncp9y8xp1KzsVVbmimwwG6tc3IDGXTn2rDbfHaVUelh6n7BY/wCIRuBxXSCQ17YMQ9uU+SE3erk0sp9RxaPu2LR4Ax4I91Tku3HVvpy65n1OWrmiYwrpC6ubjnoeqUQGrhakK9zUg1FPphD1GLaR2XE0pILzzB71tgCo0tPEtEtPhqFc4TaLajczDImOIg8iCsG1qIouew5mEg9nEDgRoVjyavLcmsmOqKiwm8jS36QEOHFos7w4KOtvET6DQO039gTrOL7MmvrhupA7zCzFXa9R3rR923uQpqzrdRxrBtWmPXHvUrNqUz67fOPesph6Ln+iJjXT4pPaWmDY8kacbfD9d7Gi8mbdmn4i1W+2KRBe1tiGtaDrfIAFXbg7GcJqPBGhAPDl43nwCt9oj6V/3gPY1cO7tdeZkZypTqPcTVqtJEgB7qv7wytICJwOLruc1j3Z2NJh05vV9UkAkd6zO/NV7cQ3I9zOq6zTAP0j1r9n04Y3wE8f8MLDSzxNOp+iDo6gp9Z2YmbgvI1AJFzwVNhcNkH+Fg6h4ufUdmP/AMggeC0T6YOCcD2/9RYnezeN2HDKNBoksa5xPdBvrqDYHmeNhLmvhg8f+Upg/WoV6QPlofEKy2HXxBD6VZj8mR0PfEgQQGyCc3w9ixG7O85fVNOqwGdJAJjSQeYtb/cehbAwgY2vBkFxjTSHQpKnZZoYd2Z8CWWESTdswIRjdu4V5h9LI13ovcxsHnpce1A4jCtewSASGiJExLmD4rPbM2tSxLixtJrctyQwM46SDx7uCkuMJs6AXA5uqYkyJkQZhENlG7LwoH0bRwqNH4o9oQVbaVFhyuqNaRqDNu9dvy/1z/Q3eFgLqc6R/M1G7CxDWhhcQ0QBLiAJg2BPGwVTt7GBzqbafXeRIa3gDlIcTwHFH7D2EMzTWio7QNPoMB4NHxXGujQYl4cx+Ug9V2hB9XsXneEogYquTa7H/wD0Afmtkdh03XGGpxJFnlpsSOXYhK+79FpnonsJ+rVb8SpCd2iIeO1p8239ytABJnhHjKpKGy+j9F+JYTGjQ8W04FQ7Vx9WhS6UVekAeGltSkGRmBgmADwC3x9Z6+NO0prnLL7G33ZUOWtlpng4HqHsM+ifYtCawIlpBHMGfaF6XBMHpGoEKXqN9dOARVeg6lVMfXULnpTpqJKElJKeStqhda9Ma0Roey/DtTgyAvM7ezqgzQePMclzKI1M9qQanH9oW4HUplGGZeK6ApTTgayD71cbsbMpOqkYoOa0tlhJLGl08XGLRK1esmic60GwKLWYRrmtBcYk34gkkxre3grvZOzqdR8vbctzDhEGCOft4IbCbGptDhSrNa0aNzZ+En1/YrLZeDqMc7K+mZDesZOs2sbae5ee3fbsvqNINENAAHAKgxp+lf8AfHvarYCv/wAo/vj4KhxVVwe4uic2YgSRIM2PghMdvPgH1qoc0WAIOaQZzuPLtWr2fWBaAOB7fqgarZi6pdumHMAA0J5awOXYlJI/Uz4/9ReW76N/WB/lt97l6Y/Exgn2ktkET9sH4oDZu2S0OaKbXQ6DL2t9UGwKNTzbd1s4qn3n3Fev7vehU7x7iqjHbWY5hPQNaR646MkQROgnyR+6u0GvbUiQOZEeiXNcPMKQIDqH7o/jYsPukIrVR82L1vcHh21SGEkSDcSDIgiDEcFK3cam0kse5pOpysk95ABOqkds21YffqfzKl313WLndLTFzqJI+T88L3GChtcCZio4XNz6S0DxPCypcGMFs/DUqTbDrRdxBmY4ujsWk2fUBykXBIuqqoAHGACM7gRyh0RrZH7NIa1oGgJA7g4ws60uMKLEfbf/ABn81maxD3Pc9xtfWLSB8QtEyrlLgWvPWJBDZEGOXiqjaeADnFzJE3c1zHwTzFloJdiVyHOpkyBME9hugd9Kc4bEdnQv8nhqP2ZTbTJc97cxtxAHPXiht5XNfQxGUg/q5NiD6DsyeforyzMiMLjqlIhzHFpHI+8aEIRxXMy9OuLU4bfit67WP7uofiPYrLAb2MqkNcCxx0kggnlPDyWELpSDu5OjHp5ckHLB4DeGrSgTmYPVPLkDqFe0d7aRF8zT3T7Qt6zjQZ0lTf3jof8AEHk78klJ50wlSA9ihYpQ5eWu6Sm4LYYDd2l0QrdG+rLGkU2kAuJPWN3NEDv4LEO8fivV9hsjD0R/y6ftAJ96z16aiXAYKkwDJTYxxAJaA3MJFwSNY0mVU7z4Jz6lMhxaIyujUjNb2FyLqPbTqOflcDHEkAm8xzV7syhmOcjQCBycRfyB9q56WLpbHZF69S3OnmjlxUg2M3hiR+1RcP5Sjtv0f1h5zfVtysArHZ+zqNWgGNc0VW9Z5iXE3mRqR3LSUbdkuGmKpfib/KmPwlYGBWpu7c7o961ey932Fgc/rZg0gdZuUeclZ/8ARXzE2LsuvDNl758VJG3EYwWFaeFqp+Ll178a4gnrGI9NhtPatb/dmj9r94qk23svoqjRTBILZMwSCDFtPepK/wDScZkLMhyu1HUM/h7FEKuJb/6LtfqD4AdiuMLg6Qo9JXeWGXABuWTltYR/Qc0Lhia2boGVMgDjncYmAYDYEEkxpKCrjtCpEOomD9g3/EpcDt51HPlpQHzNnDWZI6xjUqbCYSuGvcS92VrDGYmxmSIvPZ70Xs6q2scorFrtIfmAnkHZte+FS6bMBYXenI5pyejHFwn8JVu3/wARWcaR8HH4sVfQruc8NBIcXZLzrMctJ4q2O79bmw+XxYoKVm8dIuktMFxJEjQumJsrFm8eEPCoO5//AOiCrVcryHNZmY7KZYwiR4CeCnxtE0yA/D0ZIn0GfBykgxWMw7gcrqgcSbktNuE6oXC4Z9UZnOJpsdAGgPW5DXVT4trWhpdh6QDxLTBvpyf2hG4BwOHdlaGgE2GgIcDxMoQihusHNDmuib6uHuUn93ao9Gs8d1R6udln6Jvj/EUSVplnDsrFDStU/fB96FxuDxWRwfUJY5pa6RTNnWNxfitYUJtMTSf3T5EFKeIP1TZT8a3LUeOT3DycUDVxwGlyu9sjnYKJTcyrjtQ8h7Vxu1uye5Z84MWIqJGqhxXB0K6StzqJN0iSggrqfJI22UiRIPETyUtGkIvK5NIl6/gOrTYOTGDyaF5MaVx38eXavWQ6B2Ln01Ffttj3BpDZa03FieF+7VarZtItpNDvSiT3lVeEZmeOWp8FdgrMaZDa7Zr1CeBjyCW3tuDC4ZjabZe4MmCWnM4ZvS4CxNuccV3abQatQ8czkXt3dwV6DHNHXaxpsJJhto52JELQRbkbxGq3JUsZgS4uvFgCeEDThHakwmR98fxqXdbdzox0jxf0mzYzwMcLc+ahw2rPvt/iUTq21sRmdmc9pDiAGGmG2PAOaS7xKkrYqpUFN1QAOLDEcRmiSBYGxVZtvD5sRUd9R31gMsvN41v2aq3xhtS/yv5ihKDH4J4a1+eznvgObmALXWjsvojqG0MS0ADE0j95ke9EbQpzh6UEiH1TaL30uFjcZhK1TEPy1qresYa15aABwgWRbJNrUlvqNRhMbXpAhlTDjMZOlz88EHiulq1RJoFzoALLSSYvl114rO4nZ+JZriKw5fSStPu0XPGGc4yZaXEiS7rxrz7Uc2X4epZ9WOyS4ZM9yKl4k6P4c1ZO3wGoYMo5vh/lljwlCYe1Qf5v/cVdjXOGIeAeoHZS3LYzNyea0wsMRVa973gRmIdcQbtBurPeTbFOiGB5bJe0gOcGzBkASDMwq7aP+JU/ZP4AqvfnY731GvHWBFp9Wcv5e5SXm8RbUp0nCCCXR4t/ohMKA3DuFgIf2cSo/wBGczDtk2NTqjkMpv4/BVtPZz35nOdLGkkNJtaCYHxQWx2Vim9EJc3U+sOaN6Ycx5hZ3CbtsqMDrCZtl5GNZTnboN5jyP5pDQSocY2abx9l3uKov7pRo4DuzD4pj91nD1/xPUHl29VN3T1ALgudYazM+4qgfRe0TlMHQwR3reYzGPZXLWjQjrG5Mgak66qZ20MR9g+H9Fw6/bLn/v8Ap0n5b7ebud2JnSBehbQxFZ9J7XMYWlpmLGAJsYsbLCvwziMwbA4SZtE2PFdPz78459/n4oGm3xRuCrknLrA1QBaUXgKTg6SDEfPeusc8HkFdXIHJJbWG0ntsBr568kQ4mAJE9+nZOkoDCyXN5Aj2EKR1N2piO8cVy9n2Mw4uBrJv4ngvScLj+k6Sx6lR7IGpy6HxuvKqdTKQYOs6jgV6RhsZLQZItJueXt0RW41WygIzRE/BWIcqjZFUilTDjdw9pBdHkD5Kya5akTJY3EfSVBwzOv4rZ4U9Rv3R7lhMS7M9x7XfxGVt6LuqO4e5KEPdY9x9yyeCd1qf32fxBaPG4jLTc6CYBsLk8FkqWKDMrjcNLXW4xeyE0tbduk9xcc0uMkyOBkajgUFtekGPY0EkCnF7n0ij6O8FF2X6QAuEwbRwgnQHsVft+oOlH3P5ipB8Yf1en9+p7wszReG4p8uA6z7GBeOZWgxlX9Xp/fqe8LzfflxJcGzPS3j7rljvnymN8XLrW7erAtbBbJJBAg2gRYFWG7Duph+wj+MLy3dSqQ9+aT1RrJ4r0rdqpNOheLgdo66zxx4bG++vKSrxh+k/93/uI/Ebr5nud0pGZwfGUwCJAtmjQ+wKh2bUdEvcXu6R0uIaJipGjQBwW4L10cmZ2m2KjxqcrL6epEwtAaLalMBwDgQ0we4ELPbYf9O8fZafwq8wNf6NskTkabagFoiQpA94h9GOx7fcVUYR46Kp+1/CFZ7frh1DMDILmkEeKytIlzwPVl3ZJLJj8I80FtdiP+i/aPwPxR5Kp9guBpzxDv5R+asszp4R4zCWVRtzeM0KtNgpPeD1nkCwaZADST6UgHuHba5KqduYfM6gRFqoaZzCWlrjFjzaPNGHMAYdJMRPDmpPN9sANxH7p8v9lPteoAwFpjr05tPVLwHajkUDve97MTYCImT9502+dVS4rb7z1c7TcerA56krx3if/Tf+Xo885aqiWuowT6TCDyuCDpbis7tLBRSMOEDKBZzT1WkQMwiYI8kLQ2vUdSqODo6JrHBoa2DmfFyROh4IfE7Qq16YZ1oMEgaSNDdduJ423+uXXflJAgwTQZgePvRBZCHwgeAQ5rgCLHla3mi69RgGrpXfycvFAX9oSQpeElz8qceqU91cNH+C3wlOdudhjrSHt/NS7K29Tr2bIPAH1hxiOSsMjXkEgkscYmRDspaSOfVcfNemyMKxu5eF/wCF+J/5qXE7uUhTdAeBB9d3uJVsyuM2WRmjNFpiYmOUofamNaGObnaHRYZhPDhMoxadTrAupd7j+Bw+KNxGJyMc76oJ8gsn+mODm3+twHGJ4KZ+PqEFpcCDIIgaI8adiDpRGmvKeJk8VsKJeQCHN0Hqn/UsY1scB7UeNsVQModYZYItoZieVvJV5OtHinPDHElsZTPVMxH3ll8O5pc0ECJGtwe8cQoK+81Z7SwOaNQc4Atob81XDFvaZzMIF4kE+EI8adjbVtjMe4OLGTrYOAPeAYVXt5+SoXRctEwYFrDWeACGp7yVYFx5DTvVVtvbJdGpqO6ogCJnq27ysyHXWbZNRxp5QGskgySSSb30tHBZjebGkZnNNy+AfA9nZ7V2s59JxbLmukh17g8RbW6EqjP6XWvN735q+tfEWycXnqEkX6MBxt1iHa2W03crAU6U6T/NzWPp4drTYRPKyNoY17AA17gBw5exWe9VvrGqwm12tEGfSJ83mLxfUcVqNg71fpUiGseJJb1yIkAHNEcdF5e6u/mRy1I8CQu4THPpei5zZFy1xbPYYKrBHpG2TFYkxJa3SQBrGo7EbgGEsa5pbOUNm8w0ixGh9FeebN2y4CHOL+AzS4gcBmmVp9n7fcAWNblyOyuDgCQdTBBvxR9N9DsdgntpPzPJGYOF+M6AaASR3IHZMS4fN7T3qTHbWc5sGL62jugqmFXrakAkaEib8YV4jWt3Wq/Ru+8P4R+SuS5Y/BYwwejdABghvNEjFPj/ABSD2njKsS42tV6tM8q9H21A3+ZTYjEZeBM8gsnt/GvZRzdI6M9J0m8Q9hE3EG3sUtLbjXlwbWLgL9U8OGvgPApxM5v/AFH9LTgHSoLAH0X8/FZijgWAtJbfKTB+tEiI0Ws3jq9I+nF9W3MwerryVOyzjmaJpkgXmdRFuF9UeMns276VLnuptlrWgXuGgkQY1J7kZsmu97yHEiGFwkiNRoAO1LHYZzmhoBBk8Dob8O4puz6JZWHMtcIvJs02t2JwWn/o7o9M98AWPZF+KjrYN0RJPKw4+CMq1nB0FpJkx1Tw5e1Oq4zQ5HAWgxorArhsYH5P5JI7+04sAfEGUleKCbK2i5gkNLyx4dlGrgbFvjp4rU4TeEXJpPbMjI5xi/EQ3RYHB40ksAhuWxIJJdMdvzKLO8NQGBl5aO+Dl13+jqSX1dbynt5gdmNI5oDZzOsOMWnifPtQmNptrF9UNABDtZJENjXwKzFLbFQxdt+Qd/qRp2/VDHNhpE5ZM8R7defBZGLY4xpIi9vrHmPyUn6V2fjPxKyo3kqROVmpbo7QAH63anv265zSH06ZB+zeeFybJ0Yv6u0XZQ4ABpJaBLiTBcM0z9n2hSHFvInK0CNekeNOxZartZjQMrSAfVcT1bAWnhAA8Cmf2/wA9n9VuMdbF5VkAlksNhIcTwJ0c29geKF6PFSMzmZIHIE3EixPBVdPbIB0E8SRfzmynp7xPMNyMj7pmO+UX0efbUHC9E0k8XcLWAKVHZ7KjG1XvfThwyxBJMy2BBIPVnsgqoxO2HP6r/RjN1CRIJA5d/mriqHVKNN1EiWueYdIzTlAMgajKdfrLEbrmI2HTeS4vrSdXOYwySeXiqzFbEgTTqNeBqC0sc2dDBsRIiR8UfiMbiSIfTY4nj0sexQ4SjUBc54az6N4s7OSSJbwFg4NPgnIzLf9VrdnO4x5p5wRA4ea5/aT44SDGnzyTTiXEXdq2SA0cYt7Qsti8Nh6LqDcp+mPDraBzp7PRAUJ2c7s81HhKwAvAAmHCxEynOrPPo1CdeA9qx5T4UrNmOF5COwZqMc4kg5jJJJJnie1Uzsa5vrnzGvMJhxzzpUcfH5laTU1cTP+39VWbRe5tN7g6IbPd3KmONfxe794/AKGrXLgQXPIPCXfkkLPdTa9QZ2EEtID28pmHQe2W27FoG4986ecADxXney6r7tzOiC4NlwGsEgDjZHgu45vx/6k1a1W3sW7oCHObBLQACDeZ4W4c1X7GrtYSSNW8geXGRCoKpnn8971ypi3ZHNBuWkWIv2RJvwQl1/eQdPAP0YILZIjPxMi5HjwRmJr5nEkNBcSSQ4CfNefF/bor/A0WvY1wIBi4cIuLa6LVkGr0YsfWaD2uaPghqeLaMVSLnAgF2Z0ggSCLwq7E4MgaWEXFx5hDOqQ7u+dFlNNjsXSdWJ6ZrRMg3OrQDYNPag8TjaIENrFx5lpHGdIKrnxmmJEBQ1HCDbjyURztp0yfT/Cf9KSr6WGBEz7B+aSkqsI8uBa2x7gOI5dkq5w+yAb9ZS4TZrGGWyDpMme1WLHx6x8yt4yio7LuDldYQLd/wCaKq7PLm5crwPuk/Bc6X7R80+3NWEEzd6B69iT6J4gDl2KDaeyntpnI1xdIOnIq0bTHOfauPpNNlYmPxctyg+kZJBGknT2J2CxtFoIq0y8zbK4NAEe26v8Ru/TeZObzsoTupT+0oKfG4hjoNKk5gAOYk55vbhb+qttkbG6Sk15qNBOaxIsASNNeHtUo3ZpgRLr9qPw+zAxoaCYHNBA7ZIplhBDrFnVvl0vp8wqQ7Se0kZjPOTK1VXZQdxPkqt+5wN859iManXU+XBbN6HZROOqAxdvRyBbSeKpK+2HvqGXl8u9IyJvYxwtwR7NzR9c+xTt3YPVl5IaZiB4+5InVnuVZN2cyLl0zeA0+1MqbOuYJuAL9kX07EWxsarrnCLCUZFoKrsUFoAqs7ZMX8EqexXt0fSGo9In+VdOPbxBH3mEfBd/TaXHL5f0XKya1iV+AYAGl7c0H0T8FC3ANvJOuoNvcmvcyp6PCeEe8JoxTqfpAlvPU+PNdJ8Zqy3cosJrSM2UgDidXTY9nuUO1NmsNVxyxMGJcAOqNBKdu/ixT6QnR7w4HhHW/NT47FCo8uboY9gAPuVPq/xSUt3WAsIPoz3ukzf2+aOGAZxY0qYAphafkLQR/oLBoxv7oSOEb9RvkPyUl011Tt9qsSkxGxGGo52W2pF9Z5eduxFt2ZA6jsvZAi/C2oRLq8F95MaCSY5wLxdEYSjnYHAty8y4AdvFYn1q/FY7D1G6R3tOU/kVGcU9p6zJ8AD5tVtUotHrs8Jd7goH1G8CT7B7VvGQVPGMNrt8LJuKAyOIINjoiH5T6vu/JB1MGzkR3H4JCsbioCSK/stn2vP+iSMQxp9ynppJLSTxcfPBd+fYkkopaevifgpXG3zzXUlI0m/n704HTv8AiUklFwJTokkhJGFPqJJIRw49y78+5cSUiJ18FwfFJJSSfPsSaL/PakkpOVeChqNSSQkNJo9pTuHgUkkoxh9y6/QpJJCXAsBNwD33V46g0Ns0DuACSSzfpigxbzm1PFD5Y0+bJJLSph4odxSSUCaNVyqEklAO4pJJJL/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3800" name="Picture 8" descr="Cattedrale di S.Michele frazione di Episcop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941168"/>
            <a:ext cx="1944216" cy="1458162"/>
          </a:xfrm>
          <a:prstGeom prst="rect">
            <a:avLst/>
          </a:prstGeom>
          <a:noFill/>
        </p:spPr>
      </p:pic>
      <p:cxnSp>
        <p:nvCxnSpPr>
          <p:cNvPr id="13" name="Connettore 1 12"/>
          <p:cNvCxnSpPr/>
          <p:nvPr/>
        </p:nvCxnSpPr>
        <p:spPr>
          <a:xfrm>
            <a:off x="1763688" y="4509120"/>
            <a:ext cx="216024" cy="36004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H="1">
            <a:off x="7236296" y="4509120"/>
            <a:ext cx="144016" cy="36004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4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91680" y="620688"/>
            <a:ext cx="3384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etterOMatic!" pitchFamily="34" charset="0"/>
              </a:rPr>
              <a:t>ci </a:t>
            </a:r>
            <a:r>
              <a:rPr 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etterOMatic!" pitchFamily="34" charset="0"/>
              </a:rPr>
              <a:t>chiediamo:</a:t>
            </a:r>
            <a:endParaRPr lang="it-IT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LetterOMatic!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440159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arrotondato 13"/>
          <p:cNvSpPr/>
          <p:nvPr/>
        </p:nvSpPr>
        <p:spPr>
          <a:xfrm>
            <a:off x="5220072" y="1268760"/>
            <a:ext cx="2952328" cy="1296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it-IT" sz="1500" dirty="0" smtClean="0">
              <a:latin typeface="LetterOMatic!" pitchFamily="34" charset="0"/>
            </a:endParaRPr>
          </a:p>
          <a:p>
            <a:pPr lvl="0" algn="ctr"/>
            <a:r>
              <a:rPr lang="it-IT" sz="1500" dirty="0" smtClean="0">
                <a:latin typeface="LetterOMatic!" pitchFamily="34" charset="0"/>
              </a:rPr>
              <a:t>E’ presente nella tua comunità parrocchiale il Centro d’Ascolto dei bisogni?</a:t>
            </a:r>
          </a:p>
          <a:p>
            <a:pPr algn="ctr"/>
            <a:endParaRPr lang="it-IT" dirty="0"/>
          </a:p>
        </p:txBody>
      </p:sp>
      <p:sp>
        <p:nvSpPr>
          <p:cNvPr id="16" name="Rettangolo arrotondato 15"/>
          <p:cNvSpPr/>
          <p:nvPr/>
        </p:nvSpPr>
        <p:spPr>
          <a:xfrm>
            <a:off x="827584" y="1988840"/>
            <a:ext cx="3888432" cy="17281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it-IT" sz="1300" dirty="0" smtClean="0">
                <a:latin typeface="LetterOMatic!" pitchFamily="34" charset="0"/>
              </a:rPr>
              <a:t>il Centro d’Ascolto è “</a:t>
            </a:r>
            <a:r>
              <a:rPr lang="it-IT" sz="1300" b="1" dirty="0" smtClean="0">
                <a:latin typeface="LetterOMatic!" pitchFamily="34" charset="0"/>
              </a:rPr>
              <a:t>la porta aperta</a:t>
            </a:r>
            <a:r>
              <a:rPr lang="it-IT" sz="1300" dirty="0" smtClean="0">
                <a:latin typeface="LetterOMatic!" pitchFamily="34" charset="0"/>
              </a:rPr>
              <a:t>”, il “</a:t>
            </a:r>
            <a:r>
              <a:rPr lang="it-IT" sz="1300" b="1" dirty="0" smtClean="0">
                <a:latin typeface="LetterOMatic!" pitchFamily="34" charset="0"/>
              </a:rPr>
              <a:t>cuore spalancato</a:t>
            </a:r>
            <a:r>
              <a:rPr lang="it-IT" sz="1300" dirty="0" smtClean="0">
                <a:latin typeface="LetterOMatic!" pitchFamily="34" charset="0"/>
              </a:rPr>
              <a:t>” della comunità ai bisogni dei fedeli più disagiati? Vi sono giorni e orari ben definiti affinché sia i nostri fedeli che gli utenti sappiano indirizzarsi</a:t>
            </a:r>
            <a:r>
              <a:rPr lang="it-IT" sz="1400" dirty="0" smtClean="0">
                <a:latin typeface="LetterOMatic!" pitchFamily="34" charset="0"/>
              </a:rPr>
              <a:t>? </a:t>
            </a:r>
            <a:endParaRPr lang="it-IT" sz="1400" dirty="0">
              <a:latin typeface="LetterOMatic!" pitchFamily="34" charset="0"/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3563888" y="4077072"/>
            <a:ext cx="4464496" cy="2304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it-IT" sz="1600" dirty="0" smtClean="0">
                <a:latin typeface="LetterOMatic!" pitchFamily="34" charset="0"/>
              </a:rPr>
              <a:t>In una logica sinodale ritieni che sia utile che in ogni Forania venga istituito un Centro d’Ascolto Foraniale, con la partecipazione dei Volontari/laici di tutte le comunità parrocchiali che la compongono? </a:t>
            </a: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708920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691642"/>
            <a:ext cx="3096344" cy="124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7969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it-IT" sz="2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it-IT" sz="2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it-IT" sz="2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c) L’Osservatorio delle povertà e delle risorse (cfr. </a:t>
            </a:r>
            <a:r>
              <a:rPr lang="it-IT" sz="2400" b="1" i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LdS</a:t>
            </a:r>
            <a:r>
              <a:rPr lang="it-IT" sz="2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II, p.126)</a:t>
            </a:r>
            <a:endParaRPr lang="it-IT" sz="24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27584" y="1412776"/>
            <a:ext cx="7416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L’ </a:t>
            </a:r>
            <a:r>
              <a:rPr lang="it-IT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Osservatorio delle povertà e delle risorse</a:t>
            </a:r>
            <a:r>
              <a:rPr lang="it-IT" b="1" i="1" dirty="0" smtClean="0"/>
              <a:t> </a:t>
            </a:r>
            <a:r>
              <a:rPr lang="it-IT" dirty="0" smtClean="0"/>
              <a:t>è </a:t>
            </a:r>
            <a:r>
              <a:rPr lang="it-IT" i="1" dirty="0" smtClean="0"/>
              <a:t>uno strumento a disposizione della Chiesa locale per aiutare a leggere le povertà e le risorse presenti sul territorio ecclesiale.</a:t>
            </a:r>
          </a:p>
        </p:txBody>
      </p:sp>
      <p:sp>
        <p:nvSpPr>
          <p:cNvPr id="9" name="Freccia angolare in su 8"/>
          <p:cNvSpPr/>
          <p:nvPr/>
        </p:nvSpPr>
        <p:spPr>
          <a:xfrm rot="5400000">
            <a:off x="1301356" y="2451172"/>
            <a:ext cx="648072" cy="587504"/>
          </a:xfrm>
          <a:prstGeom prst="bent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2051720" y="2492896"/>
            <a:ext cx="5832648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sz="1600" dirty="0" smtClean="0"/>
              <a:t>Il </a:t>
            </a:r>
            <a:r>
              <a:rPr lang="it-IT" sz="1600" b="1" dirty="0" smtClean="0"/>
              <a:t>Sinodo</a:t>
            </a:r>
            <a:r>
              <a:rPr lang="it-IT" sz="1600" dirty="0" smtClean="0"/>
              <a:t> ne parla espressamente, chiedendo</a:t>
            </a:r>
            <a:r>
              <a:rPr lang="it-IT" sz="1600" b="1" dirty="0" smtClean="0"/>
              <a:t>: </a:t>
            </a:r>
            <a:r>
              <a:rPr lang="it-IT" sz="1600" b="1" i="1" dirty="0" smtClean="0"/>
              <a:t>“… la Caritas promuova sul territorio l’Osservatorio permanente delle povertà e delle risorse”</a:t>
            </a:r>
            <a:r>
              <a:rPr lang="it-IT" sz="1600" b="1" dirty="0" smtClean="0"/>
              <a:t> </a:t>
            </a:r>
            <a:r>
              <a:rPr lang="it-IT" sz="1600" dirty="0" smtClean="0"/>
              <a:t>(</a:t>
            </a:r>
            <a:r>
              <a:rPr lang="it-IT" sz="1600" i="1" dirty="0" err="1" smtClean="0"/>
              <a:t>LdS</a:t>
            </a:r>
            <a:r>
              <a:rPr lang="it-IT" sz="1600" dirty="0" smtClean="0"/>
              <a:t> II, p.121). </a:t>
            </a:r>
            <a:endParaRPr lang="it-IT" sz="1600" dirty="0"/>
          </a:p>
        </p:txBody>
      </p:sp>
      <p:sp>
        <p:nvSpPr>
          <p:cNvPr id="12" name="Documento 11"/>
          <p:cNvSpPr/>
          <p:nvPr/>
        </p:nvSpPr>
        <p:spPr>
          <a:xfrm>
            <a:off x="683568" y="4005064"/>
            <a:ext cx="3168352" cy="936104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i="1" dirty="0" smtClean="0"/>
              <a:t>Attualmente occorre rilanciare l’</a:t>
            </a:r>
            <a:r>
              <a:rPr lang="it-IT" b="1" i="1" dirty="0" err="1" smtClean="0"/>
              <a:t>Oss</a:t>
            </a:r>
            <a:r>
              <a:rPr lang="it-IT" b="1" i="1" dirty="0" smtClean="0"/>
              <a:t>. </a:t>
            </a:r>
            <a:r>
              <a:rPr lang="it-IT" b="1" i="1" dirty="0" err="1" smtClean="0"/>
              <a:t>Pov</a:t>
            </a:r>
            <a:r>
              <a:rPr lang="it-IT" b="1" i="1" dirty="0" smtClean="0"/>
              <a:t>. </a:t>
            </a:r>
            <a:r>
              <a:rPr lang="it-IT" b="1" i="1" dirty="0" err="1" smtClean="0"/>
              <a:t>Ris</a:t>
            </a:r>
            <a:r>
              <a:rPr lang="it-IT" b="1" i="1" dirty="0" smtClean="0"/>
              <a:t>.</a:t>
            </a:r>
            <a:endParaRPr lang="it-IT" b="1" i="1" dirty="0"/>
          </a:p>
        </p:txBody>
      </p:sp>
      <p:sp>
        <p:nvSpPr>
          <p:cNvPr id="15" name="Freccia angolare in su 14"/>
          <p:cNvSpPr/>
          <p:nvPr/>
        </p:nvSpPr>
        <p:spPr>
          <a:xfrm rot="5400000" flipV="1">
            <a:off x="4175956" y="3897052"/>
            <a:ext cx="648072" cy="576064"/>
          </a:xfrm>
          <a:prstGeom prst="bentUpArrow">
            <a:avLst>
              <a:gd name="adj1" fmla="val 25000"/>
              <a:gd name="adj2" fmla="val 16353"/>
              <a:gd name="adj3" fmla="val 25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Pentagono 15"/>
          <p:cNvSpPr/>
          <p:nvPr/>
        </p:nvSpPr>
        <p:spPr>
          <a:xfrm>
            <a:off x="2051720" y="5157192"/>
            <a:ext cx="5544616" cy="1152128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Facendo un </a:t>
            </a:r>
            <a:r>
              <a:rPr lang="it-IT" sz="1600" dirty="0" err="1" smtClean="0"/>
              <a:t>pò</a:t>
            </a:r>
            <a:r>
              <a:rPr lang="it-IT" sz="1600" dirty="0" smtClean="0"/>
              <a:t> di </a:t>
            </a:r>
            <a:r>
              <a:rPr lang="it-IT" sz="1600" b="1" dirty="0" smtClean="0"/>
              <a:t>memoria </a:t>
            </a:r>
            <a:r>
              <a:rPr lang="it-IT" sz="1600" b="1" dirty="0" err="1" smtClean="0"/>
              <a:t>storica…</a:t>
            </a:r>
            <a:r>
              <a:rPr lang="it-IT" sz="1600" b="1" dirty="0" smtClean="0"/>
              <a:t>.</a:t>
            </a:r>
          </a:p>
          <a:p>
            <a:pPr algn="ctr"/>
            <a:r>
              <a:rPr lang="it-IT" sz="1600" dirty="0" smtClean="0"/>
              <a:t>nei </a:t>
            </a:r>
            <a:r>
              <a:rPr lang="it-IT" sz="1600" b="1" dirty="0" smtClean="0"/>
              <a:t>Convegni diocesi</a:t>
            </a:r>
            <a:r>
              <a:rPr lang="it-IT" sz="1600" dirty="0" smtClean="0"/>
              <a:t>, negli anni </a:t>
            </a:r>
            <a:r>
              <a:rPr lang="it-IT" sz="1600" b="1" dirty="0" smtClean="0"/>
              <a:t>2008</a:t>
            </a:r>
            <a:r>
              <a:rPr lang="it-IT" sz="1600" dirty="0" smtClean="0"/>
              <a:t> e </a:t>
            </a:r>
            <a:r>
              <a:rPr lang="it-IT" sz="1600" b="1" dirty="0" smtClean="0"/>
              <a:t>2009</a:t>
            </a:r>
            <a:r>
              <a:rPr lang="it-IT" sz="1600" dirty="0" smtClean="0"/>
              <a:t>, si è tentato di </a:t>
            </a:r>
            <a:r>
              <a:rPr lang="it-IT" sz="1600" b="1" dirty="0" smtClean="0"/>
              <a:t>far decollare l’Osservatorio delle povertà e delle risorse</a:t>
            </a:r>
            <a:r>
              <a:rPr lang="it-IT" sz="1600" dirty="0" smtClean="0"/>
              <a:t>.</a:t>
            </a:r>
            <a:endParaRPr lang="it-IT" sz="1600" dirty="0"/>
          </a:p>
        </p:txBody>
      </p:sp>
      <p:sp>
        <p:nvSpPr>
          <p:cNvPr id="17" name="Freccia angolare in su 16"/>
          <p:cNvSpPr/>
          <p:nvPr/>
        </p:nvSpPr>
        <p:spPr>
          <a:xfrm rot="5400000">
            <a:off x="1301356" y="5187476"/>
            <a:ext cx="648072" cy="587504"/>
          </a:xfrm>
          <a:prstGeom prst="bent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 animBg="1"/>
      <p:bldP spid="10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691680" y="620688"/>
            <a:ext cx="3384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etterOMatic!" pitchFamily="34" charset="0"/>
              </a:rPr>
              <a:t>ci </a:t>
            </a:r>
            <a:r>
              <a:rPr 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etterOMatic!" pitchFamily="34" charset="0"/>
              </a:rPr>
              <a:t>chiediamo:</a:t>
            </a:r>
            <a:endParaRPr lang="it-IT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LetterOMatic!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368151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arrotondato 4"/>
          <p:cNvSpPr/>
          <p:nvPr/>
        </p:nvSpPr>
        <p:spPr>
          <a:xfrm>
            <a:off x="3707904" y="1412776"/>
            <a:ext cx="4608512" cy="22322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it-IT" dirty="0" smtClean="0">
                <a:latin typeface="New York" pitchFamily="18" charset="0"/>
              </a:rPr>
              <a:t>i </a:t>
            </a:r>
            <a:r>
              <a:rPr lang="it-IT" b="1" dirty="0" smtClean="0">
                <a:latin typeface="New York" pitchFamily="18" charset="0"/>
              </a:rPr>
              <a:t>Consigli Pastorali parrocchiali </a:t>
            </a:r>
            <a:r>
              <a:rPr lang="it-IT" dirty="0" smtClean="0">
                <a:latin typeface="New York" pitchFamily="18" charset="0"/>
              </a:rPr>
              <a:t>sanno essere “</a:t>
            </a:r>
            <a:r>
              <a:rPr lang="it-IT" b="1" dirty="0" smtClean="0">
                <a:latin typeface="New York" pitchFamily="18" charset="0"/>
              </a:rPr>
              <a:t>antenne</a:t>
            </a:r>
            <a:r>
              <a:rPr lang="it-IT" dirty="0" smtClean="0">
                <a:latin typeface="New York" pitchFamily="18" charset="0"/>
              </a:rPr>
              <a:t>” per </a:t>
            </a:r>
            <a:r>
              <a:rPr lang="it-IT" b="1" dirty="0" smtClean="0">
                <a:latin typeface="New York" pitchFamily="18" charset="0"/>
              </a:rPr>
              <a:t>discernere i bisogni </a:t>
            </a:r>
            <a:r>
              <a:rPr lang="it-IT" dirty="0" smtClean="0">
                <a:latin typeface="New York" pitchFamily="18" charset="0"/>
              </a:rPr>
              <a:t>del proprio territorio e sanno </a:t>
            </a:r>
            <a:r>
              <a:rPr lang="it-IT" b="1" dirty="0" smtClean="0">
                <a:latin typeface="New York" pitchFamily="18" charset="0"/>
              </a:rPr>
              <a:t>mettersi in rete con i Servizi</a:t>
            </a:r>
            <a:r>
              <a:rPr lang="it-IT" dirty="0" smtClean="0">
                <a:latin typeface="New York" pitchFamily="18" charset="0"/>
              </a:rPr>
              <a:t> presenti sul territorio (ad es. Comune, Asl, Associazioni Onlus, Cooperative, etc.)?</a:t>
            </a:r>
            <a:endParaRPr lang="it-IT" dirty="0">
              <a:latin typeface="New York" pitchFamily="18" charset="0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395536" y="3933056"/>
            <a:ext cx="4464496" cy="2304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it-IT" dirty="0" smtClean="0">
                <a:latin typeface="New York" pitchFamily="18" charset="0"/>
              </a:rPr>
              <a:t>Quanto, a tuo parere, sembra sia stato fatto dalla Caritas diocesana  per </a:t>
            </a:r>
            <a:r>
              <a:rPr lang="it-IT" b="1" dirty="0" smtClean="0">
                <a:latin typeface="New York" pitchFamily="18" charset="0"/>
              </a:rPr>
              <a:t>una reale conoscenza del territorio e delle sue povertà e risorse</a:t>
            </a:r>
            <a:r>
              <a:rPr lang="it-IT" dirty="0" smtClean="0">
                <a:latin typeface="New York" pitchFamily="18" charset="0"/>
              </a:rPr>
              <a:t>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772816"/>
            <a:ext cx="2128472" cy="163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077072"/>
            <a:ext cx="26384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9552" y="260648"/>
            <a:ext cx="8064896" cy="43691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d) Le Opere/Segno</a:t>
            </a:r>
            <a:endParaRPr kumimoji="0" lang="it-IT" sz="2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980728"/>
            <a:ext cx="8064896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New York" pitchFamily="18" charset="0"/>
              </a:rPr>
              <a:t>Le 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ew York" pitchFamily="18" charset="0"/>
              </a:rPr>
              <a:t>Opere/segno </a:t>
            </a:r>
            <a:r>
              <a:rPr lang="it-IT" dirty="0" smtClean="0">
                <a:latin typeface="New York" pitchFamily="18" charset="0"/>
              </a:rPr>
              <a:t>sono il 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ew York" pitchFamily="18" charset="0"/>
              </a:rPr>
              <a:t>gesto tangibile </a:t>
            </a:r>
            <a:r>
              <a:rPr lang="it-IT" dirty="0" smtClean="0">
                <a:latin typeface="New York" pitchFamily="18" charset="0"/>
              </a:rPr>
              <a:t>di una Chiesa, che non solo vive nella fede, annuncia e celebra il mistero, </a:t>
            </a:r>
          </a:p>
          <a:p>
            <a:pPr algn="ctr"/>
            <a:r>
              <a:rPr lang="it-IT" dirty="0" smtClean="0">
                <a:latin typeface="New York" pitchFamily="18" charset="0"/>
              </a:rPr>
              <a:t>ma che incarna il suo amore a Dio nella carità ai fratelli. </a:t>
            </a:r>
            <a:endParaRPr lang="it-IT" dirty="0">
              <a:latin typeface="New York" pitchFamily="18" charset="0"/>
            </a:endParaRPr>
          </a:p>
        </p:txBody>
      </p:sp>
      <p:pic>
        <p:nvPicPr>
          <p:cNvPr id="25602" name="Picture 2" descr="http://www.perlacittadella.it/uploads/images/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987268"/>
            <a:ext cx="2736304" cy="865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636912"/>
            <a:ext cx="1500850" cy="1517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581128"/>
            <a:ext cx="1314450" cy="134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5085184"/>
            <a:ext cx="1112515" cy="111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ttangolo 17"/>
          <p:cNvSpPr/>
          <p:nvPr/>
        </p:nvSpPr>
        <p:spPr>
          <a:xfrm>
            <a:off x="5076056" y="2996952"/>
            <a:ext cx="2016224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Fraternità di </a:t>
            </a:r>
            <a:r>
              <a:rPr lang="it-IT" sz="1200" b="1" dirty="0" err="1" smtClean="0"/>
              <a:t>Emmaus</a:t>
            </a:r>
            <a:r>
              <a:rPr lang="it-IT" sz="1200" b="1" dirty="0" smtClean="0"/>
              <a:t> – Angri -  </a:t>
            </a:r>
            <a:endParaRPr lang="it-IT" sz="1200" b="1" dirty="0"/>
          </a:p>
        </p:txBody>
      </p:sp>
      <p:sp>
        <p:nvSpPr>
          <p:cNvPr id="19" name="Rettangolo 18"/>
          <p:cNvSpPr/>
          <p:nvPr/>
        </p:nvSpPr>
        <p:spPr>
          <a:xfrm>
            <a:off x="4067944" y="5517232"/>
            <a:ext cx="2016224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Piccoli Discepoli della Croce - Pagani</a:t>
            </a:r>
            <a:endParaRPr lang="it-IT" sz="1200" b="1" dirty="0"/>
          </a:p>
        </p:txBody>
      </p:sp>
      <p:sp>
        <p:nvSpPr>
          <p:cNvPr id="20" name="Rettangolo 19"/>
          <p:cNvSpPr/>
          <p:nvPr/>
        </p:nvSpPr>
        <p:spPr>
          <a:xfrm>
            <a:off x="1331640" y="4149080"/>
            <a:ext cx="2016224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Consultorio Granello di Senape – Angri </a:t>
            </a:r>
            <a:endParaRPr lang="it-IT" sz="1200" b="1" dirty="0"/>
          </a:p>
        </p:txBody>
      </p:sp>
      <p:sp>
        <p:nvSpPr>
          <p:cNvPr id="21" name="Rettangolo 20"/>
          <p:cNvSpPr/>
          <p:nvPr/>
        </p:nvSpPr>
        <p:spPr>
          <a:xfrm>
            <a:off x="5796136" y="4077072"/>
            <a:ext cx="2016224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Parrocchia S. Maria ad </a:t>
            </a:r>
            <a:r>
              <a:rPr lang="it-IT" sz="1200" b="1" dirty="0" err="1" smtClean="0"/>
              <a:t>Praesepe</a:t>
            </a:r>
            <a:r>
              <a:rPr lang="it-IT" sz="1200" b="1" dirty="0" smtClean="0"/>
              <a:t> – </a:t>
            </a:r>
            <a:r>
              <a:rPr lang="it-IT" sz="1200" b="1" dirty="0" err="1" smtClean="0"/>
              <a:t>Nocera</a:t>
            </a:r>
            <a:r>
              <a:rPr lang="it-IT" sz="1200" b="1" dirty="0" smtClean="0"/>
              <a:t> Inf.</a:t>
            </a:r>
            <a:endParaRPr lang="it-IT" sz="1200" b="1" dirty="0"/>
          </a:p>
        </p:txBody>
      </p:sp>
      <p:sp>
        <p:nvSpPr>
          <p:cNvPr id="23" name="Callout a incrocio 22"/>
          <p:cNvSpPr/>
          <p:nvPr/>
        </p:nvSpPr>
        <p:spPr>
          <a:xfrm>
            <a:off x="3419872" y="3212976"/>
            <a:ext cx="2304256" cy="2232248"/>
          </a:xfrm>
          <a:prstGeom prst="quad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latin typeface="New York" pitchFamily="18" charset="0"/>
              </a:rPr>
              <a:t>Ad oggi in </a:t>
            </a:r>
            <a:r>
              <a:rPr lang="it-IT" sz="1400" dirty="0" smtClean="0">
                <a:latin typeface="New York" pitchFamily="18" charset="0"/>
              </a:rPr>
              <a:t>Diocesi abbiamo</a:t>
            </a:r>
          </a:p>
          <a:p>
            <a:pPr algn="ctr"/>
            <a:r>
              <a:rPr lang="it-IT" sz="1400" dirty="0" smtClean="0">
                <a:latin typeface="New York" pitchFamily="18" charset="0"/>
              </a:rPr>
              <a:t> </a:t>
            </a:r>
            <a:r>
              <a:rPr lang="it-IT" sz="1400" b="1" dirty="0" smtClean="0">
                <a:latin typeface="New York" pitchFamily="18" charset="0"/>
              </a:rPr>
              <a:t>4 Opere</a:t>
            </a:r>
          </a:p>
          <a:p>
            <a:pPr algn="ctr"/>
            <a:r>
              <a:rPr lang="it-IT" sz="1400" b="1" dirty="0" smtClean="0">
                <a:latin typeface="New York" pitchFamily="18" charset="0"/>
              </a:rPr>
              <a:t>Segno</a:t>
            </a:r>
            <a:endParaRPr lang="it-IT" sz="1400" b="1" dirty="0">
              <a:latin typeface="New York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8" grpId="0" animBg="1"/>
      <p:bldP spid="19" grpId="0" animBg="1"/>
      <p:bldP spid="20" grpId="0" animBg="1"/>
      <p:bldP spid="21" grpId="0" animBg="1"/>
      <p:bldP spid="2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91680" y="620688"/>
            <a:ext cx="3384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etterOMatic!" pitchFamily="34" charset="0"/>
              </a:rPr>
              <a:t>ci chiediamo:</a:t>
            </a:r>
            <a:endParaRPr lang="it-IT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LetterOMatic!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368151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arrotondato 5"/>
          <p:cNvSpPr/>
          <p:nvPr/>
        </p:nvSpPr>
        <p:spPr>
          <a:xfrm>
            <a:off x="4067944" y="1340768"/>
            <a:ext cx="4392488" cy="20882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it-IT" dirty="0" smtClean="0">
                <a:latin typeface="New York" pitchFamily="18" charset="0"/>
              </a:rPr>
              <a:t>Ritieni opportuno che la nostra Chiesa diocesana faccia una scelta </a:t>
            </a:r>
            <a:r>
              <a:rPr lang="it-IT" b="1" dirty="0" smtClean="0">
                <a:latin typeface="New York" pitchFamily="18" charset="0"/>
              </a:rPr>
              <a:t>“ripartendo dagli ultimi”,</a:t>
            </a:r>
            <a:r>
              <a:rPr lang="it-IT" dirty="0" smtClean="0">
                <a:latin typeface="New York" pitchFamily="18" charset="0"/>
              </a:rPr>
              <a:t> mettendo a disposizione dei bisognosi le strutture inutilizzate delle nostre comunità?</a:t>
            </a:r>
            <a:endParaRPr lang="it-IT" dirty="0">
              <a:latin typeface="New York" pitchFamily="18" charset="0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539552" y="3861048"/>
            <a:ext cx="6048672" cy="24482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buFont typeface="Arial" pitchFamily="34" charset="0"/>
              <a:buChar char="•"/>
            </a:pPr>
            <a:r>
              <a:rPr lang="it-IT" dirty="0" smtClean="0">
                <a:latin typeface="New York" pitchFamily="18" charset="0"/>
              </a:rPr>
              <a:t>Quali possono essere sono </a:t>
            </a:r>
            <a:r>
              <a:rPr lang="it-IT" b="1" dirty="0" smtClean="0">
                <a:latin typeface="New York" pitchFamily="18" charset="0"/>
              </a:rPr>
              <a:t>le opere/segno</a:t>
            </a:r>
            <a:r>
              <a:rPr lang="it-IT" dirty="0" smtClean="0">
                <a:latin typeface="New York" pitchFamily="18" charset="0"/>
              </a:rPr>
              <a:t>, di cui </a:t>
            </a:r>
            <a:r>
              <a:rPr lang="it-IT" b="1" dirty="0" smtClean="0">
                <a:latin typeface="New York" pitchFamily="18" charset="0"/>
              </a:rPr>
              <a:t>necessita </a:t>
            </a:r>
            <a:r>
              <a:rPr lang="it-IT" b="1" dirty="0" smtClean="0">
                <a:latin typeface="New York" pitchFamily="18" charset="0"/>
              </a:rPr>
              <a:t>la </a:t>
            </a:r>
            <a:r>
              <a:rPr lang="it-IT" b="1" dirty="0" smtClean="0">
                <a:latin typeface="New York" pitchFamily="18" charset="0"/>
              </a:rPr>
              <a:t>nostra comunità diocesana</a:t>
            </a:r>
            <a:r>
              <a:rPr lang="it-IT" dirty="0" smtClean="0">
                <a:latin typeface="New York" pitchFamily="18" charset="0"/>
              </a:rPr>
              <a:t>? </a:t>
            </a:r>
          </a:p>
          <a:p>
            <a:pPr lvl="0" algn="just">
              <a:buFont typeface="Arial" pitchFamily="34" charset="0"/>
              <a:buChar char="•"/>
            </a:pPr>
            <a:r>
              <a:rPr lang="it-IT" dirty="0" smtClean="0">
                <a:latin typeface="New York" pitchFamily="18" charset="0"/>
              </a:rPr>
              <a:t>Occorre saper i</a:t>
            </a:r>
            <a:r>
              <a:rPr lang="it-IT" b="1" dirty="0" smtClean="0">
                <a:latin typeface="New York" pitchFamily="18" charset="0"/>
              </a:rPr>
              <a:t>nvestire tutte le nostre risorse umane ed economiche </a:t>
            </a:r>
            <a:r>
              <a:rPr lang="it-IT" dirty="0" smtClean="0">
                <a:latin typeface="New York" pitchFamily="18" charset="0"/>
              </a:rPr>
              <a:t>su opere/segno che esprimano la </a:t>
            </a:r>
            <a:r>
              <a:rPr lang="it-IT" b="1" dirty="0" smtClean="0">
                <a:latin typeface="New York" pitchFamily="18" charset="0"/>
              </a:rPr>
              <a:t>concretezza di scelte </a:t>
            </a:r>
            <a:r>
              <a:rPr lang="it-IT" dirty="0" smtClean="0">
                <a:latin typeface="New York" pitchFamily="18" charset="0"/>
              </a:rPr>
              <a:t>di una Chiesa, che amando Cristo, sa trovare forme e luoghi nuovi per amare i fratelli?</a:t>
            </a:r>
            <a:endParaRPr lang="it-IT" dirty="0">
              <a:latin typeface="New York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772816"/>
            <a:ext cx="26670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955432" cy="638944"/>
          </a:xfrm>
        </p:spPr>
        <p:txBody>
          <a:bodyPr/>
          <a:lstStyle/>
          <a:p>
            <a:pPr algn="ctr"/>
            <a:r>
              <a:rPr lang="it-IT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Schema di lettura</a:t>
            </a:r>
            <a:endParaRPr lang="it-IT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Freccia a destra 3"/>
          <p:cNvSpPr/>
          <p:nvPr/>
        </p:nvSpPr>
        <p:spPr>
          <a:xfrm>
            <a:off x="611560" y="1196752"/>
            <a:ext cx="648072" cy="340616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691680" y="1196752"/>
            <a:ext cx="3337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n w="1905"/>
                <a:gradFill flip="none" rotWithShape="1"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Papi e la Caritas italiana</a:t>
            </a:r>
            <a:endParaRPr lang="it-IT" b="1" dirty="0">
              <a:ln w="1905"/>
              <a:gradFill flip="none" rotWithShape="1"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27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411760" y="1844824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Il Sinodo diocesano e la Caritas </a:t>
            </a:r>
            <a:r>
              <a:rPr lang="it-IT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diocesana…</a:t>
            </a:r>
            <a:endParaRPr lang="it-IT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195736" y="2636912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formazione alla carità nelle nostre comunità.</a:t>
            </a:r>
            <a:endParaRPr lang="it-IT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2195736" y="3429000"/>
            <a:ext cx="3833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Centri d’Ascolto parrocchiali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2195736" y="4221088"/>
            <a:ext cx="4689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L’Osservatorio delle povertà e risorse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1979712" y="4869160"/>
            <a:ext cx="2074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 Opere/Segno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1403648" y="5589240"/>
            <a:ext cx="1617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Conclusioni</a:t>
            </a:r>
            <a:endParaRPr lang="it-IT" dirty="0" smtClean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980728"/>
            <a:ext cx="720080" cy="78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Connettore 2 25"/>
          <p:cNvCxnSpPr/>
          <p:nvPr/>
        </p:nvCxnSpPr>
        <p:spPr>
          <a:xfrm>
            <a:off x="5940152" y="141277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124744"/>
            <a:ext cx="1212751" cy="48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628800"/>
            <a:ext cx="547117" cy="94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Freccia a destra 29"/>
          <p:cNvSpPr/>
          <p:nvPr/>
        </p:nvSpPr>
        <p:spPr>
          <a:xfrm>
            <a:off x="1187624" y="2780928"/>
            <a:ext cx="648072" cy="340616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Freccia a destra 22"/>
          <p:cNvSpPr/>
          <p:nvPr/>
        </p:nvSpPr>
        <p:spPr>
          <a:xfrm>
            <a:off x="1475656" y="3501008"/>
            <a:ext cx="648072" cy="340616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Freccia a destra 24"/>
          <p:cNvSpPr/>
          <p:nvPr/>
        </p:nvSpPr>
        <p:spPr>
          <a:xfrm>
            <a:off x="1187624" y="4869160"/>
            <a:ext cx="648072" cy="340616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Freccia a destra 26"/>
          <p:cNvSpPr/>
          <p:nvPr/>
        </p:nvSpPr>
        <p:spPr>
          <a:xfrm>
            <a:off x="611560" y="5589240"/>
            <a:ext cx="648072" cy="340616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348880"/>
            <a:ext cx="1971105" cy="146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4005064"/>
            <a:ext cx="16101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4797152"/>
            <a:ext cx="1872208" cy="135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Freccia a destra 27"/>
          <p:cNvSpPr/>
          <p:nvPr/>
        </p:nvSpPr>
        <p:spPr>
          <a:xfrm>
            <a:off x="827584" y="1916832"/>
            <a:ext cx="648072" cy="340616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Freccia a destra 30"/>
          <p:cNvSpPr/>
          <p:nvPr/>
        </p:nvSpPr>
        <p:spPr>
          <a:xfrm>
            <a:off x="1187624" y="4149080"/>
            <a:ext cx="648072" cy="340616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  <p:bldP spid="15" grpId="0"/>
      <p:bldP spid="16" grpId="0"/>
      <p:bldP spid="17" grpId="0"/>
      <p:bldP spid="18" grpId="0"/>
      <p:bldP spid="19" grpId="0"/>
      <p:bldP spid="20" grpId="0"/>
      <p:bldP spid="30" grpId="0" animBg="1"/>
      <p:bldP spid="23" grpId="0" animBg="1"/>
      <p:bldP spid="25" grpId="0" animBg="1"/>
      <p:bldP spid="27" grpId="0" animBg="1"/>
      <p:bldP spid="28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9552" y="260648"/>
            <a:ext cx="8064896" cy="43691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e) Conclusioni</a:t>
            </a:r>
            <a:endParaRPr kumimoji="0" lang="it-IT" sz="2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allout con freccia a destra 5"/>
          <p:cNvSpPr/>
          <p:nvPr/>
        </p:nvSpPr>
        <p:spPr>
          <a:xfrm flipH="1">
            <a:off x="4067944" y="908720"/>
            <a:ext cx="4464496" cy="280831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  <a:latin typeface="New York" pitchFamily="18" charset="0"/>
              </a:rPr>
              <a:t>“… la vera grande protagonista di questo Sinodo, che pure ha sollevato un velo sulle tante colpe pastorali della nostra comunità” </a:t>
            </a:r>
          </a:p>
          <a:p>
            <a:pPr algn="ctr"/>
            <a:r>
              <a:rPr lang="it-IT" b="1" dirty="0" smtClean="0">
                <a:solidFill>
                  <a:schemeClr val="tx1"/>
                </a:solidFill>
                <a:latin typeface="New York" pitchFamily="18" charset="0"/>
              </a:rPr>
              <a:t>(</a:t>
            </a:r>
            <a:r>
              <a:rPr lang="it-IT" b="1" i="1" dirty="0" err="1" smtClean="0">
                <a:solidFill>
                  <a:schemeClr val="tx1"/>
                </a:solidFill>
                <a:latin typeface="New York" pitchFamily="18" charset="0"/>
              </a:rPr>
              <a:t>LdS</a:t>
            </a:r>
            <a:r>
              <a:rPr lang="it-IT" b="1" dirty="0" smtClean="0">
                <a:solidFill>
                  <a:schemeClr val="tx1"/>
                </a:solidFill>
                <a:latin typeface="New York" pitchFamily="18" charset="0"/>
              </a:rPr>
              <a:t>  I, n. 103).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068960"/>
            <a:ext cx="2524125" cy="180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ergamena 2 7"/>
          <p:cNvSpPr/>
          <p:nvPr/>
        </p:nvSpPr>
        <p:spPr>
          <a:xfrm>
            <a:off x="755576" y="1556792"/>
            <a:ext cx="3168352" cy="144016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latin typeface="New York" pitchFamily="18" charset="0"/>
              </a:rPr>
              <a:t>La Carità </a:t>
            </a:r>
            <a:endParaRPr lang="it-IT" sz="3200" b="1" dirty="0">
              <a:latin typeface="New York" pitchFamily="18" charset="0"/>
            </a:endParaRPr>
          </a:p>
        </p:txBody>
      </p:sp>
      <p:sp>
        <p:nvSpPr>
          <p:cNvPr id="10" name="Elaborazione alternativa 9"/>
          <p:cNvSpPr/>
          <p:nvPr/>
        </p:nvSpPr>
        <p:spPr>
          <a:xfrm>
            <a:off x="3707904" y="5229200"/>
            <a:ext cx="2232248" cy="122413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New York" pitchFamily="18" charset="0"/>
              </a:rPr>
              <a:t>Da qui alcune Provocazioni</a:t>
            </a:r>
            <a:endParaRPr lang="it-IT" b="1" dirty="0">
              <a:latin typeface="New York" pitchFamily="18" charset="0"/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6156176" y="5661248"/>
            <a:ext cx="792088" cy="34061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 rot="2537085">
            <a:off x="2423299" y="5379344"/>
            <a:ext cx="792088" cy="34061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aborazione alternativa 3"/>
          <p:cNvSpPr/>
          <p:nvPr/>
        </p:nvSpPr>
        <p:spPr>
          <a:xfrm>
            <a:off x="611560" y="260648"/>
            <a:ext cx="6624736" cy="108012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accent2">
                    <a:lumMod val="50000"/>
                  </a:schemeClr>
                </a:solidFill>
                <a:latin typeface="New York" pitchFamily="18" charset="0"/>
              </a:rPr>
              <a:t>Stare con gli </a:t>
            </a:r>
            <a:r>
              <a:rPr lang="it-IT" sz="2800" b="1" dirty="0" err="1" smtClean="0">
                <a:solidFill>
                  <a:schemeClr val="accent2">
                    <a:lumMod val="50000"/>
                  </a:schemeClr>
                </a:solidFill>
                <a:latin typeface="New York" pitchFamily="18" charset="0"/>
              </a:rPr>
              <a:t>ultimi…</a:t>
            </a:r>
            <a:r>
              <a:rPr lang="it-IT" sz="2800" b="1" dirty="0" smtClean="0">
                <a:solidFill>
                  <a:schemeClr val="accent2">
                    <a:lumMod val="50000"/>
                  </a:schemeClr>
                </a:solidFill>
                <a:latin typeface="New York" pitchFamily="18" charset="0"/>
              </a:rPr>
              <a:t> significa</a:t>
            </a:r>
            <a:endParaRPr lang="it-IT" sz="2800" b="1" dirty="0">
              <a:solidFill>
                <a:schemeClr val="accent2">
                  <a:lumMod val="50000"/>
                </a:schemeClr>
              </a:solidFill>
              <a:latin typeface="New York" pitchFamily="18" charset="0"/>
            </a:endParaRPr>
          </a:p>
        </p:txBody>
      </p:sp>
      <p:sp>
        <p:nvSpPr>
          <p:cNvPr id="5" name="Pentagono 4"/>
          <p:cNvSpPr/>
          <p:nvPr/>
        </p:nvSpPr>
        <p:spPr>
          <a:xfrm>
            <a:off x="611560" y="1628800"/>
            <a:ext cx="5976664" cy="576064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prendere coscienza che </a:t>
            </a:r>
            <a:r>
              <a:rPr lang="it-IT" b="1" i="1" dirty="0" smtClean="0">
                <a:solidFill>
                  <a:schemeClr val="accent2">
                    <a:lumMod val="50000"/>
                  </a:schemeClr>
                </a:solidFill>
              </a:rPr>
              <a:t>i poveri esistono ancora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it-IT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Pentagono 5"/>
          <p:cNvSpPr/>
          <p:nvPr/>
        </p:nvSpPr>
        <p:spPr>
          <a:xfrm>
            <a:off x="611560" y="2420888"/>
            <a:ext cx="6048672" cy="792088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conoscere bene </a:t>
            </a:r>
            <a:r>
              <a:rPr lang="it-IT" b="1" i="1" dirty="0" smtClean="0">
                <a:solidFill>
                  <a:schemeClr val="accent2">
                    <a:lumMod val="50000"/>
                  </a:schemeClr>
                </a:solidFill>
              </a:rPr>
              <a:t>i compagni di viaggio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sul cui passo si decide di cadenzare la nostra marcia.</a:t>
            </a:r>
            <a:endParaRPr lang="it-IT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Pentagono 6"/>
          <p:cNvSpPr/>
          <p:nvPr/>
        </p:nvSpPr>
        <p:spPr>
          <a:xfrm>
            <a:off x="611560" y="3429000"/>
            <a:ext cx="6048672" cy="504056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b="1" i="1" dirty="0" smtClean="0">
                <a:solidFill>
                  <a:schemeClr val="accent2">
                    <a:lumMod val="50000"/>
                  </a:schemeClr>
                </a:solidFill>
              </a:rPr>
              <a:t>lasciarsi coinvolgere dalla loro vita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it-IT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Pentagono 7"/>
          <p:cNvSpPr/>
          <p:nvPr/>
        </p:nvSpPr>
        <p:spPr>
          <a:xfrm>
            <a:off x="611560" y="4149080"/>
            <a:ext cx="6048672" cy="792088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concretamente 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co</a:t>
            </a:r>
            <a:r>
              <a:rPr lang="it-IT" b="1" i="1" dirty="0" smtClean="0">
                <a:solidFill>
                  <a:schemeClr val="accent2">
                    <a:lumMod val="50000"/>
                  </a:schemeClr>
                </a:solidFill>
              </a:rPr>
              <a:t>ndividere con loro la nostra ricchezza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: la ricchezza di noi singoli e la ricchezza della comunità.</a:t>
            </a:r>
            <a:endParaRPr lang="it-IT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Pentagono 10"/>
          <p:cNvSpPr/>
          <p:nvPr/>
        </p:nvSpPr>
        <p:spPr>
          <a:xfrm>
            <a:off x="611560" y="5229200"/>
            <a:ext cx="6192688" cy="1152128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concretamente </a:t>
            </a:r>
            <a:r>
              <a:rPr lang="it-IT" b="1" i="1" dirty="0" smtClean="0">
                <a:solidFill>
                  <a:schemeClr val="accent2">
                    <a:lumMod val="50000"/>
                  </a:schemeClr>
                </a:solidFill>
              </a:rPr>
              <a:t>condividere la loro povertà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, ossia parlare il loro linguaggio, entrare nel loro mondo e aiutarli a crescere, rendendoli </a:t>
            </a:r>
            <a:r>
              <a:rPr lang="it-IT" i="1" dirty="0" smtClean="0">
                <a:solidFill>
                  <a:schemeClr val="accent2">
                    <a:lumMod val="50000"/>
                  </a:schemeClr>
                </a:solidFill>
              </a:rPr>
              <a:t>protagonisti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 del loro riscatto.</a:t>
            </a:r>
            <a:endParaRPr lang="it-IT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9457" name="Picture 1" descr="C:\Users\Alessandro\Desktop\Viaggio Bukina Faso\2 marzo 2012\DSC_27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844824"/>
            <a:ext cx="2016223" cy="37444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aborazione alternativa 4"/>
          <p:cNvSpPr/>
          <p:nvPr/>
        </p:nvSpPr>
        <p:spPr>
          <a:xfrm>
            <a:off x="2483768" y="908720"/>
            <a:ext cx="3960440" cy="3024336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latin typeface="LetterOMatic!" pitchFamily="34" charset="0"/>
              </a:rPr>
              <a:t>Grazie di cuore </a:t>
            </a:r>
          </a:p>
          <a:p>
            <a:pPr algn="ctr"/>
            <a:r>
              <a:rPr lang="it-IT" sz="3200" dirty="0" smtClean="0">
                <a:latin typeface="LetterOMatic!" pitchFamily="34" charset="0"/>
              </a:rPr>
              <a:t>per la vostra </a:t>
            </a:r>
          </a:p>
          <a:p>
            <a:pPr algn="ctr"/>
            <a:r>
              <a:rPr lang="it-IT" sz="3200" dirty="0" smtClean="0">
                <a:latin typeface="LetterOMatic!" pitchFamily="34" charset="0"/>
              </a:rPr>
              <a:t>attenzione!</a:t>
            </a:r>
            <a:endParaRPr lang="it-IT" sz="3200" dirty="0">
              <a:latin typeface="LetterOMatic!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7467600" cy="652934"/>
          </a:xfrm>
        </p:spPr>
        <p:txBody>
          <a:bodyPr/>
          <a:lstStyle/>
          <a:p>
            <a:pPr algn="ctr"/>
            <a:r>
              <a:rPr lang="it-IT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Richiami al Magistero</a:t>
            </a:r>
            <a:endParaRPr lang="it-IT"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899592" y="2204864"/>
            <a:ext cx="7457256" cy="4176464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it-IT" b="1" i="1" dirty="0" smtClean="0"/>
              <a:t>	Paolo </a:t>
            </a:r>
            <a:r>
              <a:rPr lang="it-IT" b="1" i="1" dirty="0" err="1" smtClean="0"/>
              <a:t>VI</a:t>
            </a:r>
            <a:r>
              <a:rPr lang="it-IT" dirty="0" smtClean="0"/>
              <a:t>, 28 settembre 1972: </a:t>
            </a:r>
          </a:p>
          <a:p>
            <a:pPr lvl="0" algn="just">
              <a:buNone/>
            </a:pPr>
            <a:r>
              <a:rPr lang="it-IT" sz="2200" i="1" dirty="0" smtClean="0"/>
              <a:t>	“La carità resterà sempre per la Chiesa il </a:t>
            </a:r>
            <a:r>
              <a:rPr lang="it-IT" sz="2200" b="1" i="1" dirty="0" smtClean="0"/>
              <a:t>banco di prova della sua credibilità</a:t>
            </a:r>
            <a:r>
              <a:rPr lang="it-IT" sz="2200" i="1" dirty="0" smtClean="0"/>
              <a:t> nel mondo: «Da questo riconosceranno tutti che siete miei amici»</a:t>
            </a:r>
            <a:r>
              <a:rPr lang="it-IT" sz="2200" dirty="0" smtClean="0"/>
              <a:t> (</a:t>
            </a:r>
            <a:r>
              <a:rPr lang="it-IT" sz="2200" dirty="0" err="1" smtClean="0"/>
              <a:t>Gv</a:t>
            </a:r>
            <a:r>
              <a:rPr lang="it-IT" sz="2200" dirty="0" smtClean="0"/>
              <a:t> 13,35); e ancora: </a:t>
            </a:r>
            <a:r>
              <a:rPr lang="it-IT" sz="2200" i="1" dirty="0" smtClean="0"/>
              <a:t>“Al di sopra dell’aspetto puramente materiale della vostra attività, deve emergere la sua prevalente </a:t>
            </a:r>
            <a:r>
              <a:rPr lang="it-IT" sz="2200" b="1" i="1" dirty="0" smtClean="0"/>
              <a:t>funzione pedagogica</a:t>
            </a:r>
            <a:r>
              <a:rPr lang="it-IT" sz="2200" i="1" dirty="0" smtClean="0"/>
              <a:t>, il suo </a:t>
            </a:r>
            <a:r>
              <a:rPr lang="it-IT" sz="2200" b="1" i="1" dirty="0" smtClean="0"/>
              <a:t>aspetto spirituale </a:t>
            </a:r>
            <a:r>
              <a:rPr lang="it-IT" sz="2200" i="1" dirty="0" smtClean="0"/>
              <a:t>che non si misura con cifre e bilanci, ma con la capacità che essa ha di </a:t>
            </a:r>
            <a:r>
              <a:rPr lang="it-IT" sz="2200" b="1" i="1" dirty="0" smtClean="0"/>
              <a:t>sensibilizzare le Chiese locali </a:t>
            </a:r>
            <a:r>
              <a:rPr lang="it-IT" sz="2200" i="1" dirty="0" smtClean="0"/>
              <a:t>e i singoli fedeli al senso e al </a:t>
            </a:r>
            <a:r>
              <a:rPr lang="it-IT" sz="2200" b="1" i="1" dirty="0" smtClean="0"/>
              <a:t>dovere della carità </a:t>
            </a:r>
            <a:r>
              <a:rPr lang="it-IT" sz="2200" i="1" dirty="0" smtClean="0"/>
              <a:t>in forme consone ai bisogni e ai tempi”</a:t>
            </a:r>
            <a:r>
              <a:rPr lang="it-IT" sz="2200" dirty="0" smtClean="0"/>
              <a:t> .</a:t>
            </a:r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1656184" cy="180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88640"/>
            <a:ext cx="1964347" cy="237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7467600" cy="652934"/>
          </a:xfrm>
        </p:spPr>
        <p:txBody>
          <a:bodyPr/>
          <a:lstStyle/>
          <a:p>
            <a:pPr algn="ctr"/>
            <a:r>
              <a:rPr lang="it-IT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Richiami al Magistero</a:t>
            </a:r>
            <a:endParaRPr lang="it-IT"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23528" y="2204864"/>
            <a:ext cx="7457256" cy="41764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b="1" i="1" dirty="0" smtClean="0"/>
              <a:t>	</a:t>
            </a:r>
            <a:r>
              <a:rPr lang="it-IT" sz="2000" b="1" i="1" dirty="0" smtClean="0"/>
              <a:t> </a:t>
            </a:r>
            <a:r>
              <a:rPr lang="it-IT" sz="2200" b="1" i="1" dirty="0" smtClean="0"/>
              <a:t>Giovanni Paolo II, </a:t>
            </a:r>
            <a:r>
              <a:rPr lang="it-IT" sz="2200" dirty="0" smtClean="0"/>
              <a:t>16 novembre 1991</a:t>
            </a:r>
            <a:r>
              <a:rPr lang="it-IT" sz="2200" b="1" i="1" dirty="0" smtClean="0"/>
              <a:t>: “</a:t>
            </a:r>
            <a:r>
              <a:rPr lang="it-IT" sz="2200" i="1" dirty="0" smtClean="0"/>
              <a:t>Si tratta di educare non solo i singoli fedeli, ma anche l’intera </a:t>
            </a:r>
            <a:r>
              <a:rPr lang="it-IT" sz="2200" b="1" i="1" dirty="0" smtClean="0"/>
              <a:t>comunità cristiana </a:t>
            </a:r>
            <a:r>
              <a:rPr lang="it-IT" sz="2200" i="1" dirty="0" smtClean="0"/>
              <a:t>a diventare nel suo insieme “</a:t>
            </a:r>
            <a:r>
              <a:rPr lang="it-IT" sz="2200" b="1" i="1" dirty="0" smtClean="0"/>
              <a:t>soggetto di carità</a:t>
            </a:r>
            <a:r>
              <a:rPr lang="it-IT" sz="2200" i="1" dirty="0" smtClean="0"/>
              <a:t>”, assumendo in prima persona il compito di testimoniare l’amore di Dio per gli uomini, con un tratto di speciale preferenza per i poveri” […] “</a:t>
            </a:r>
            <a:r>
              <a:rPr lang="it-IT" sz="2200" b="1" i="1" dirty="0" smtClean="0"/>
              <a:t>La carità cristiana </a:t>
            </a:r>
            <a:r>
              <a:rPr lang="it-IT" sz="2200" i="1" dirty="0" smtClean="0"/>
              <a:t>tende, per natura sua, a farsi </a:t>
            </a:r>
            <a:r>
              <a:rPr lang="it-IT" sz="2200" b="1" i="1" dirty="0" smtClean="0"/>
              <a:t>condivisione</a:t>
            </a:r>
            <a:r>
              <a:rPr lang="it-IT" sz="2200" i="1" dirty="0" smtClean="0"/>
              <a:t> e </a:t>
            </a:r>
            <a:r>
              <a:rPr lang="it-IT" sz="2200" b="1" i="1" dirty="0" smtClean="0"/>
              <a:t>soccorso</a:t>
            </a:r>
            <a:r>
              <a:rPr lang="it-IT" sz="2200" i="1" dirty="0" smtClean="0"/>
              <a:t> anche attraverso le opere e le istituzioni, di cui è ricca la tradizione cristiana, rispondendo così ai </a:t>
            </a:r>
            <a:r>
              <a:rPr lang="it-IT" sz="2200" b="1" i="1" dirty="0" smtClean="0"/>
              <a:t>nuovi bisogni emergenti </a:t>
            </a:r>
            <a:r>
              <a:rPr lang="it-IT" sz="2200" i="1" dirty="0" smtClean="0"/>
              <a:t>in una società che nasconde, nelle pieghe di un apparente benessere, emarginazioni, solitudini e sofferenze.”</a:t>
            </a:r>
            <a:endParaRPr lang="it-IT" sz="2200" dirty="0" smtClean="0"/>
          </a:p>
          <a:p>
            <a:pPr lvl="0" algn="just">
              <a:buNone/>
            </a:pPr>
            <a:endParaRPr lang="it-IT" sz="2200" dirty="0" smtClean="0"/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1656184" cy="180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64288" y="188640"/>
            <a:ext cx="14401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7467600" cy="652934"/>
          </a:xfrm>
        </p:spPr>
        <p:txBody>
          <a:bodyPr/>
          <a:lstStyle/>
          <a:p>
            <a:pPr algn="ctr"/>
            <a:r>
              <a:rPr lang="it-IT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Richiami al Magistero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67544" y="2996952"/>
            <a:ext cx="7787208" cy="2952328"/>
          </a:xfrm>
        </p:spPr>
        <p:txBody>
          <a:bodyPr/>
          <a:lstStyle/>
          <a:p>
            <a:pPr lvl="0" algn="just">
              <a:buNone/>
            </a:pPr>
            <a:r>
              <a:rPr lang="it-IT" b="1" i="1" dirty="0" smtClean="0"/>
              <a:t>Benedetto XVI</a:t>
            </a:r>
            <a:r>
              <a:rPr lang="it-IT" dirty="0" smtClean="0"/>
              <a:t>, 24 novembre 2011. (40° Fondazione di Caritas italiana): </a:t>
            </a:r>
            <a:r>
              <a:rPr lang="it-IT" i="1" dirty="0" smtClean="0"/>
              <a:t>“… le </a:t>
            </a:r>
            <a:r>
              <a:rPr lang="it-IT" b="1" i="1" dirty="0" smtClean="0"/>
              <a:t>Caritas</a:t>
            </a:r>
            <a:r>
              <a:rPr lang="it-IT" i="1" dirty="0" smtClean="0"/>
              <a:t> devono essere come “</a:t>
            </a:r>
            <a:r>
              <a:rPr lang="it-IT" b="1" i="1" dirty="0" smtClean="0"/>
              <a:t>sentinelle</a:t>
            </a:r>
            <a:r>
              <a:rPr lang="it-IT" i="1" dirty="0" smtClean="0"/>
              <a:t>” (cfr </a:t>
            </a:r>
            <a:r>
              <a:rPr lang="it-IT" i="1" dirty="0" err="1" smtClean="0"/>
              <a:t>Is</a:t>
            </a:r>
            <a:r>
              <a:rPr lang="it-IT" i="1" dirty="0" smtClean="0"/>
              <a:t> 21,11-12), capaci di </a:t>
            </a:r>
            <a:r>
              <a:rPr lang="it-IT" b="1" i="1" dirty="0" smtClean="0"/>
              <a:t>accorgersi</a:t>
            </a:r>
            <a:r>
              <a:rPr lang="it-IT" i="1" dirty="0" smtClean="0"/>
              <a:t> e di far accorgere, di </a:t>
            </a:r>
            <a:r>
              <a:rPr lang="it-IT" b="1" i="1" dirty="0" smtClean="0"/>
              <a:t>anticipare</a:t>
            </a:r>
            <a:r>
              <a:rPr lang="it-IT" i="1" dirty="0" smtClean="0"/>
              <a:t> e di </a:t>
            </a:r>
            <a:r>
              <a:rPr lang="it-IT" b="1" i="1" dirty="0" smtClean="0"/>
              <a:t>prevenire</a:t>
            </a:r>
            <a:r>
              <a:rPr lang="it-IT" i="1" dirty="0" smtClean="0"/>
              <a:t>, di </a:t>
            </a:r>
            <a:r>
              <a:rPr lang="it-IT" b="1" i="1" dirty="0" smtClean="0"/>
              <a:t>sostenere</a:t>
            </a:r>
            <a:r>
              <a:rPr lang="it-IT" i="1" dirty="0" smtClean="0"/>
              <a:t> e di </a:t>
            </a:r>
            <a:r>
              <a:rPr lang="it-IT" b="1" i="1" dirty="0" smtClean="0"/>
              <a:t>proporre</a:t>
            </a:r>
            <a:r>
              <a:rPr lang="it-IT" i="1" dirty="0" smtClean="0"/>
              <a:t> vie di soluzione nel solco sicuro del Vangelo e della dottrina sociale della Chiesa”.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1656184" cy="180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32656"/>
            <a:ext cx="1556395" cy="227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355976" y="2636912"/>
            <a:ext cx="4392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…e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l’attuale Situazione dell’Agro</a:t>
            </a:r>
            <a:endParaRPr lang="it-IT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979712" y="5157192"/>
            <a:ext cx="5461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ci spingono ad abilitarci ad un 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duplice sguardo</a:t>
            </a:r>
            <a:endParaRPr lang="it-IT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907704" y="1556792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 Conclusione </a:t>
            </a:r>
          </a:p>
          <a:p>
            <a:pPr algn="ctr"/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Sinodo </a:t>
            </a:r>
            <a:r>
              <a:rPr lang="it-IT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diocesano…</a:t>
            </a:r>
            <a:endParaRPr lang="it-IT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it-IT" b="1" dirty="0" smtClean="0"/>
              <a:t>(2001)</a:t>
            </a:r>
            <a:endParaRPr lang="it-IT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923231" cy="159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ccia a destra 8"/>
          <p:cNvSpPr/>
          <p:nvPr/>
        </p:nvSpPr>
        <p:spPr>
          <a:xfrm rot="2554453" flipV="1">
            <a:off x="2224138" y="3302452"/>
            <a:ext cx="1354296" cy="611628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Freccia a destra 9"/>
          <p:cNvSpPr/>
          <p:nvPr/>
        </p:nvSpPr>
        <p:spPr>
          <a:xfrm rot="8374347" flipV="1">
            <a:off x="5688752" y="3291044"/>
            <a:ext cx="1354296" cy="611628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68363">
            <a:off x="3734975" y="3444627"/>
            <a:ext cx="1845229" cy="155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268760"/>
            <a:ext cx="2857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rco 18"/>
          <p:cNvSpPr/>
          <p:nvPr/>
        </p:nvSpPr>
        <p:spPr>
          <a:xfrm>
            <a:off x="7308304" y="5373216"/>
            <a:ext cx="720080" cy="936104"/>
          </a:xfrm>
          <a:prstGeom prst="arc">
            <a:avLst>
              <a:gd name="adj1" fmla="val 6618309"/>
              <a:gd name="adj2" fmla="val 66417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circolare in giù 19"/>
          <p:cNvSpPr/>
          <p:nvPr/>
        </p:nvSpPr>
        <p:spPr>
          <a:xfrm rot="5400000">
            <a:off x="7065988" y="5615532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 flipH="1">
            <a:off x="323527" y="5661248"/>
            <a:ext cx="705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Retroattivo</a:t>
            </a:r>
            <a:r>
              <a:rPr lang="it-IT" dirty="0" smtClean="0"/>
              <a:t>: per rileggere tutta la ricchezza dell’evento sinodale</a:t>
            </a:r>
            <a:endParaRPr lang="it-IT" dirty="0"/>
          </a:p>
        </p:txBody>
      </p:sp>
      <p:sp>
        <p:nvSpPr>
          <p:cNvPr id="24" name="Rettangolo 23"/>
          <p:cNvSpPr/>
          <p:nvPr/>
        </p:nvSpPr>
        <p:spPr>
          <a:xfrm>
            <a:off x="323528" y="6021288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Profetico</a:t>
            </a:r>
            <a:r>
              <a:rPr lang="it-IT" dirty="0" smtClean="0">
                <a:solidFill>
                  <a:prstClr val="black"/>
                </a:solidFill>
              </a:rPr>
              <a:t>: per discernere le nuove forme di povertà e operare scelte a favore dei “ultimi”</a:t>
            </a: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1043608" y="404664"/>
            <a:ext cx="712879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Caritas e il Sinodo diocesano</a:t>
            </a:r>
            <a:endParaRPr lang="it-IT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  <p:bldP spid="10" grpId="0" animBg="1"/>
      <p:bldP spid="20" grpId="0" animBg="1"/>
      <p:bldP spid="22" grpId="0"/>
      <p:bldP spid="2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llout con freccia a destra 14"/>
          <p:cNvSpPr/>
          <p:nvPr/>
        </p:nvSpPr>
        <p:spPr>
          <a:xfrm>
            <a:off x="2123728" y="692696"/>
            <a:ext cx="3816424" cy="2232248"/>
          </a:xfrm>
          <a:prstGeom prst="right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latin typeface="New York" pitchFamily="18" charset="0"/>
              </a:rPr>
              <a:t>Nella </a:t>
            </a:r>
            <a:r>
              <a:rPr lang="it-IT" sz="2400" b="1" dirty="0" smtClean="0">
                <a:latin typeface="New York" pitchFamily="18" charset="0"/>
              </a:rPr>
              <a:t>Carta pastorale della Caritas</a:t>
            </a:r>
            <a:r>
              <a:rPr lang="it-IT" sz="2400" dirty="0" smtClean="0">
                <a:latin typeface="New York" pitchFamily="18" charset="0"/>
              </a:rPr>
              <a:t> </a:t>
            </a:r>
          </a:p>
          <a:p>
            <a:pPr algn="ctr"/>
            <a:r>
              <a:rPr lang="it-IT" sz="2400" dirty="0" smtClean="0">
                <a:latin typeface="New York" pitchFamily="18" charset="0"/>
              </a:rPr>
              <a:t>(1995)</a:t>
            </a:r>
          </a:p>
          <a:p>
            <a:pPr algn="ctr"/>
            <a:r>
              <a:rPr lang="it-IT" sz="2400" dirty="0" smtClean="0">
                <a:latin typeface="New York" pitchFamily="18" charset="0"/>
              </a:rPr>
              <a:t>si parla di</a:t>
            </a:r>
          </a:p>
          <a:p>
            <a:pPr algn="ctr"/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635896" y="4077072"/>
            <a:ext cx="5328592" cy="5040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it-IT" dirty="0" smtClean="0"/>
              <a:t>“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conversione</a:t>
            </a:r>
            <a:r>
              <a:rPr lang="it-IT" dirty="0" smtClean="0"/>
              <a:t>” a partire dai 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poveri</a:t>
            </a:r>
            <a:r>
              <a:rPr lang="it-IT" dirty="0" smtClean="0"/>
              <a:t>,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1008"/>
            <a:ext cx="3064768" cy="128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ccia in giù 9"/>
          <p:cNvSpPr/>
          <p:nvPr/>
        </p:nvSpPr>
        <p:spPr>
          <a:xfrm rot="2613859">
            <a:off x="6384149" y="3317099"/>
            <a:ext cx="425529" cy="831632"/>
          </a:xfrm>
          <a:prstGeom prst="down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Picture 17" descr="Carta pastorale edb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60648"/>
            <a:ext cx="1444886" cy="3029404"/>
          </a:xfrm>
          <a:prstGeom prst="rect">
            <a:avLst/>
          </a:prstGeom>
          <a:noFill/>
        </p:spPr>
      </p:pic>
      <p:sp>
        <p:nvSpPr>
          <p:cNvPr id="9" name="Rettangolo arrotondato 8"/>
          <p:cNvSpPr/>
          <p:nvPr/>
        </p:nvSpPr>
        <p:spPr>
          <a:xfrm>
            <a:off x="3347864" y="5157192"/>
            <a:ext cx="3312368" cy="14401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it-IT" sz="2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ew York" pitchFamily="18" charset="0"/>
              </a:rPr>
              <a:t>La scelta del </a:t>
            </a:r>
            <a:r>
              <a:rPr lang="it-IT" sz="2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ew York" pitchFamily="18" charset="0"/>
              </a:rPr>
              <a:t>Sinodo…</a:t>
            </a:r>
            <a:r>
              <a:rPr lang="it-IT" sz="2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ew York" pitchFamily="18" charset="0"/>
              </a:rPr>
              <a:t> la centralità dei </a:t>
            </a:r>
            <a:r>
              <a:rPr lang="it-IT" sz="2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poveri</a:t>
            </a:r>
            <a:endParaRPr lang="it-IT" sz="22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Freccia angolare in su 10"/>
          <p:cNvSpPr/>
          <p:nvPr/>
        </p:nvSpPr>
        <p:spPr>
          <a:xfrm rot="5400000">
            <a:off x="1511660" y="4689140"/>
            <a:ext cx="1152128" cy="1656184"/>
          </a:xfrm>
          <a:prstGeom prst="bentUpArrow">
            <a:avLst>
              <a:gd name="adj1" fmla="val 21524"/>
              <a:gd name="adj2" fmla="val 26895"/>
              <a:gd name="adj3" fmla="val 25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3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build="p"/>
      <p:bldP spid="10" grpId="0" animBg="1"/>
      <p:bldP spid="9" grpId="0" animBg="1"/>
      <p:bldP spid="9" grpId="1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11560" y="404664"/>
            <a:ext cx="7704856" cy="79208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dirty="0" smtClean="0"/>
              <a:t>	</a:t>
            </a:r>
            <a:r>
              <a:rPr lang="it-IT" sz="2200" dirty="0" smtClean="0"/>
              <a:t>La </a:t>
            </a:r>
            <a:r>
              <a:rPr lang="it-IT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Chiesa dell’Agro</a:t>
            </a:r>
            <a:r>
              <a:rPr lang="it-IT" sz="2200" dirty="0" smtClean="0"/>
              <a:t>, all’inizio del nuovo Millennio, operò una scelta di campo, </a:t>
            </a:r>
            <a:r>
              <a:rPr lang="it-IT" sz="2200" dirty="0" smtClean="0"/>
              <a:t>ponendo </a:t>
            </a:r>
            <a:r>
              <a:rPr lang="it-IT" sz="2200" dirty="0" smtClean="0"/>
              <a:t>al </a:t>
            </a:r>
            <a:r>
              <a:rPr lang="it-IT" sz="2200" dirty="0" smtClean="0"/>
              <a:t>centro:</a:t>
            </a:r>
            <a:endParaRPr lang="it-IT" sz="2200" dirty="0" smtClean="0"/>
          </a:p>
        </p:txBody>
      </p:sp>
      <p:sp>
        <p:nvSpPr>
          <p:cNvPr id="4" name="Stella a 7 punte 3"/>
          <p:cNvSpPr/>
          <p:nvPr/>
        </p:nvSpPr>
        <p:spPr>
          <a:xfrm>
            <a:off x="1115616" y="2132856"/>
            <a:ext cx="482352" cy="410344"/>
          </a:xfrm>
          <a:prstGeom prst="star7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475656" y="2132856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Famiglia</a:t>
            </a:r>
            <a:endParaRPr lang="it-IT" sz="22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923928" y="2996952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Giovani</a:t>
            </a:r>
            <a:endParaRPr lang="it-IT" sz="2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372200" y="2060848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Mondo del lavoro</a:t>
            </a:r>
            <a:endParaRPr lang="it-IT" sz="2200" dirty="0"/>
          </a:p>
        </p:txBody>
      </p:sp>
      <p:cxnSp>
        <p:nvCxnSpPr>
          <p:cNvPr id="19" name="Connettore 2 18"/>
          <p:cNvCxnSpPr/>
          <p:nvPr/>
        </p:nvCxnSpPr>
        <p:spPr>
          <a:xfrm>
            <a:off x="4716016" y="3501008"/>
            <a:ext cx="0" cy="576064"/>
          </a:xfrm>
          <a:prstGeom prst="straightConnector1">
            <a:avLst/>
          </a:prstGeom>
          <a:ln w="22225">
            <a:tailEnd type="arrow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2123728" y="2708920"/>
            <a:ext cx="1728192" cy="1368152"/>
          </a:xfrm>
          <a:prstGeom prst="straightConnector1">
            <a:avLst/>
          </a:prstGeom>
          <a:ln w="22225">
            <a:tailEnd type="arrow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 flipH="1">
            <a:off x="5436096" y="2924944"/>
            <a:ext cx="1440160" cy="1152128"/>
          </a:xfrm>
          <a:prstGeom prst="straightConnector1">
            <a:avLst/>
          </a:prstGeom>
          <a:ln w="22225">
            <a:tailEnd type="arrow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2483768" y="4221088"/>
            <a:ext cx="4464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Su questa triplice direttiva che nel </a:t>
            </a:r>
            <a:r>
              <a:rPr lang="it-IT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tempo post-sinodale 2001 -</a:t>
            </a:r>
            <a:r>
              <a:rPr lang="it-IT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2011 ci siamo mossi.</a:t>
            </a:r>
            <a:endParaRPr lang="it-IT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4" name="Picture 39" descr="OFF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789040"/>
            <a:ext cx="1428488" cy="2780928"/>
          </a:xfrm>
          <a:prstGeom prst="rect">
            <a:avLst/>
          </a:prstGeom>
          <a:noFill/>
        </p:spPr>
      </p:pic>
      <p:sp>
        <p:nvSpPr>
          <p:cNvPr id="35" name="CasellaDiTesto 34"/>
          <p:cNvSpPr txBox="1"/>
          <p:nvPr/>
        </p:nvSpPr>
        <p:spPr>
          <a:xfrm>
            <a:off x="1331640" y="5733256"/>
            <a:ext cx="4896544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Ed ora verso quale direzione </a:t>
            </a:r>
            <a:endParaRPr lang="it-IT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5868144" y="5445224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it-IT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Pergamena 2 15"/>
          <p:cNvSpPr/>
          <p:nvPr/>
        </p:nvSpPr>
        <p:spPr>
          <a:xfrm>
            <a:off x="3635896" y="1340768"/>
            <a:ext cx="1800200" cy="86409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I “nuovi</a:t>
            </a:r>
            <a:r>
              <a:rPr lang="it-IT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” </a:t>
            </a:r>
            <a:r>
              <a:rPr lang="it-IT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poveri</a:t>
            </a:r>
            <a:endParaRPr lang="it-IT" dirty="0">
              <a:ln w="10541" cmpd="sng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7" name="Stella a 7 punte 16"/>
          <p:cNvSpPr/>
          <p:nvPr/>
        </p:nvSpPr>
        <p:spPr>
          <a:xfrm>
            <a:off x="6012160" y="2204864"/>
            <a:ext cx="482352" cy="410344"/>
          </a:xfrm>
          <a:prstGeom prst="star7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Stella a 7 punte 17"/>
          <p:cNvSpPr/>
          <p:nvPr/>
        </p:nvSpPr>
        <p:spPr>
          <a:xfrm>
            <a:off x="3635896" y="2996952"/>
            <a:ext cx="482352" cy="410344"/>
          </a:xfrm>
          <a:prstGeom prst="star7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500"/>
                            </p:stCondLst>
                            <p:childTnLst>
                              <p:par>
                                <p:cTn id="5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500"/>
                            </p:stCondLst>
                            <p:childTnLst>
                              <p:par>
                                <p:cTn id="6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8" grpId="0"/>
      <p:bldP spid="9" grpId="0"/>
      <p:bldP spid="33" grpId="0"/>
      <p:bldP spid="35" grpId="0"/>
      <p:bldP spid="37" grpId="0"/>
      <p:bldP spid="16" grpId="0" animBg="1"/>
      <p:bldP spid="16" grpId="1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4" y="40466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Occorre, per </a:t>
            </a:r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prima </a:t>
            </a:r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cosa, </a:t>
            </a:r>
            <a:r>
              <a:rPr lang="it-IT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rileggere…</a:t>
            </a:r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it-IT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124744"/>
            <a:ext cx="141256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80728"/>
            <a:ext cx="1152128" cy="198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llout con frecce a sinistra/destra 6"/>
          <p:cNvSpPr/>
          <p:nvPr/>
        </p:nvSpPr>
        <p:spPr>
          <a:xfrm>
            <a:off x="2339752" y="980728"/>
            <a:ext cx="4248472" cy="2232248"/>
          </a:xfrm>
          <a:prstGeom prst="leftRightArrowCallou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bliqueBottom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…i</a:t>
            </a:r>
            <a:r>
              <a:rPr lang="it-IT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contenuti del Sinodo alla luce degli Orientamenti Pastorali</a:t>
            </a:r>
          </a:p>
          <a:p>
            <a:pPr algn="ctr"/>
            <a:r>
              <a:rPr lang="it-IT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del Vescovo </a:t>
            </a:r>
            <a:endParaRPr lang="it-IT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95536" y="3645024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Sedendoci alle </a:t>
            </a:r>
            <a:r>
              <a:rPr lang="it-IT" sz="2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due Tavole</a:t>
            </a:r>
            <a:r>
              <a:rPr lang="it-IT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e condividendo i </a:t>
            </a:r>
            <a:r>
              <a:rPr lang="it-IT" sz="2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tre Pani</a:t>
            </a:r>
            <a:endParaRPr lang="it-IT" sz="2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627784" y="486916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New York" pitchFamily="18" charset="0"/>
              </a:rPr>
              <a:t>Parrocchia</a:t>
            </a:r>
          </a:p>
          <a:p>
            <a:r>
              <a:rPr lang="it-IT" b="1" dirty="0" smtClean="0">
                <a:latin typeface="New York" pitchFamily="18" charset="0"/>
              </a:rPr>
              <a:t>Famiglia </a:t>
            </a:r>
            <a:endParaRPr lang="it-IT" b="1" dirty="0">
              <a:latin typeface="New York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300192" y="4653136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New York" pitchFamily="18" charset="0"/>
              </a:rPr>
              <a:t>della Parola dell’Eucaristia </a:t>
            </a:r>
          </a:p>
          <a:p>
            <a:r>
              <a:rPr lang="it-IT" b="1" dirty="0" smtClean="0">
                <a:latin typeface="New York" pitchFamily="18" charset="0"/>
              </a:rPr>
              <a:t>della Carità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437112"/>
            <a:ext cx="1836242" cy="148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arentesi graffa aperta 15"/>
          <p:cNvSpPr/>
          <p:nvPr/>
        </p:nvSpPr>
        <p:spPr>
          <a:xfrm>
            <a:off x="6012160" y="4509120"/>
            <a:ext cx="333751" cy="13681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Parentesi graffa aperta 17"/>
          <p:cNvSpPr/>
          <p:nvPr/>
        </p:nvSpPr>
        <p:spPr>
          <a:xfrm>
            <a:off x="2411760" y="4509120"/>
            <a:ext cx="333751" cy="13681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293096"/>
            <a:ext cx="1442115" cy="153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entagono 12"/>
          <p:cNvSpPr/>
          <p:nvPr/>
        </p:nvSpPr>
        <p:spPr>
          <a:xfrm>
            <a:off x="1763688" y="6093296"/>
            <a:ext cx="5688632" cy="504056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New York" pitchFamily="18" charset="0"/>
              </a:rPr>
              <a:t>Punti nodali per la Caritas </a:t>
            </a:r>
            <a:r>
              <a:rPr lang="it-IT" b="1" dirty="0" err="1" smtClean="0">
                <a:latin typeface="New York" pitchFamily="18" charset="0"/>
              </a:rPr>
              <a:t>saranno…</a:t>
            </a:r>
            <a:endParaRPr lang="it-IT" b="1" dirty="0">
              <a:latin typeface="New York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5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2"/>
      <p:bldP spid="11" grpId="0"/>
      <p:bldP spid="14" grpId="0"/>
      <p:bldP spid="16" grpId="0" animBg="1"/>
      <p:bldP spid="18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9600</TotalTime>
  <Words>1175</Words>
  <Application>Microsoft Office PowerPoint</Application>
  <PresentationFormat>Presentazione su schermo (4:3)</PresentationFormat>
  <Paragraphs>141</Paragraphs>
  <Slides>22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Loggia</vt:lpstr>
      <vt:lpstr>   ASSEMBLEA SINODALE  DEL CLERO   27 marzo 2012</vt:lpstr>
      <vt:lpstr>Schema di lettura</vt:lpstr>
      <vt:lpstr> Richiami al Magistero</vt:lpstr>
      <vt:lpstr> Richiami al Magistero</vt:lpstr>
      <vt:lpstr>Richiami al Magistero</vt:lpstr>
      <vt:lpstr>Diapositiva 6</vt:lpstr>
      <vt:lpstr>Diapositiva 7</vt:lpstr>
      <vt:lpstr>Diapositiva 8</vt:lpstr>
      <vt:lpstr>Diapositiva 9</vt:lpstr>
      <vt:lpstr>a) La formazione alla carità  nelle nostre comunità.</vt:lpstr>
      <vt:lpstr>Diapositiva 11</vt:lpstr>
      <vt:lpstr>Diapositiva 12</vt:lpstr>
      <vt:lpstr>b) I Centri d’Ascolto parrocchiali.</vt:lpstr>
      <vt:lpstr>Diapositiva 14</vt:lpstr>
      <vt:lpstr>Diapositiva 15</vt:lpstr>
      <vt:lpstr> c) L’Osservatorio delle povertà e delle risorse (cfr. LdS II, p.126)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ASSEMBLEA SINODALE  DEL CLERO </dc:title>
  <dc:creator>Alessandro</dc:creator>
  <cp:lastModifiedBy>Alessandro</cp:lastModifiedBy>
  <cp:revision>181</cp:revision>
  <dcterms:created xsi:type="dcterms:W3CDTF">2012-02-22T10:15:54Z</dcterms:created>
  <dcterms:modified xsi:type="dcterms:W3CDTF">2012-03-26T22:14:35Z</dcterms:modified>
</cp:coreProperties>
</file>